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74" r:id="rId5"/>
    <p:sldId id="308" r:id="rId6"/>
    <p:sldId id="307" r:id="rId7"/>
    <p:sldId id="309" r:id="rId8"/>
    <p:sldId id="310" r:id="rId9"/>
    <p:sldId id="339" r:id="rId10"/>
    <p:sldId id="340" r:id="rId11"/>
    <p:sldId id="342" r:id="rId12"/>
    <p:sldId id="343" r:id="rId13"/>
    <p:sldId id="344" r:id="rId14"/>
    <p:sldId id="345" r:id="rId15"/>
    <p:sldId id="349" r:id="rId16"/>
    <p:sldId id="346" r:id="rId17"/>
    <p:sldId id="347" r:id="rId18"/>
    <p:sldId id="348" r:id="rId19"/>
    <p:sldId id="31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9E4"/>
    <a:srgbClr val="18B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DF727B-9D2C-43E5-8A73-07D34E722663}" v="372" dt="2025-10-10T10:53:45.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5033" autoAdjust="0"/>
  </p:normalViewPr>
  <p:slideViewPr>
    <p:cSldViewPr snapToGrid="0">
      <p:cViewPr varScale="1">
        <p:scale>
          <a:sx n="82" d="100"/>
          <a:sy n="82"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kar choudhari" userId="b03a36227a7cfcc2" providerId="LiveId" clId="{896E3FDA-B444-4327-9BC6-04CA6BC7FC07}"/>
    <pc:docChg chg="delSld">
      <pc:chgData name="sanskar choudhari" userId="b03a36227a7cfcc2" providerId="LiveId" clId="{896E3FDA-B444-4327-9BC6-04CA6BC7FC07}" dt="2025-10-10T11:36:45.023" v="24" actId="47"/>
      <pc:docMkLst>
        <pc:docMk/>
      </pc:docMkLst>
      <pc:sldChg chg="del">
        <pc:chgData name="sanskar choudhari" userId="b03a36227a7cfcc2" providerId="LiveId" clId="{896E3FDA-B444-4327-9BC6-04CA6BC7FC07}" dt="2025-10-10T11:36:35.136" v="0" actId="47"/>
        <pc:sldMkLst>
          <pc:docMk/>
          <pc:sldMk cId="126771473" sldId="311"/>
        </pc:sldMkLst>
      </pc:sldChg>
      <pc:sldChg chg="del">
        <pc:chgData name="sanskar choudhari" userId="b03a36227a7cfcc2" providerId="LiveId" clId="{896E3FDA-B444-4327-9BC6-04CA6BC7FC07}" dt="2025-10-10T11:36:37.462" v="4" actId="47"/>
        <pc:sldMkLst>
          <pc:docMk/>
          <pc:sldMk cId="2216125890" sldId="312"/>
        </pc:sldMkLst>
      </pc:sldChg>
      <pc:sldChg chg="del">
        <pc:chgData name="sanskar choudhari" userId="b03a36227a7cfcc2" providerId="LiveId" clId="{896E3FDA-B444-4327-9BC6-04CA6BC7FC07}" dt="2025-10-10T11:36:35.804" v="1" actId="47"/>
        <pc:sldMkLst>
          <pc:docMk/>
          <pc:sldMk cId="3109401561" sldId="313"/>
        </pc:sldMkLst>
      </pc:sldChg>
      <pc:sldChg chg="del">
        <pc:chgData name="sanskar choudhari" userId="b03a36227a7cfcc2" providerId="LiveId" clId="{896E3FDA-B444-4327-9BC6-04CA6BC7FC07}" dt="2025-10-10T11:36:36.170" v="2" actId="47"/>
        <pc:sldMkLst>
          <pc:docMk/>
          <pc:sldMk cId="3327766117" sldId="314"/>
        </pc:sldMkLst>
      </pc:sldChg>
      <pc:sldChg chg="del">
        <pc:chgData name="sanskar choudhari" userId="b03a36227a7cfcc2" providerId="LiveId" clId="{896E3FDA-B444-4327-9BC6-04CA6BC7FC07}" dt="2025-10-10T11:36:36.467" v="3" actId="47"/>
        <pc:sldMkLst>
          <pc:docMk/>
          <pc:sldMk cId="4166322287" sldId="315"/>
        </pc:sldMkLst>
      </pc:sldChg>
      <pc:sldChg chg="del">
        <pc:chgData name="sanskar choudhari" userId="b03a36227a7cfcc2" providerId="LiveId" clId="{896E3FDA-B444-4327-9BC6-04CA6BC7FC07}" dt="2025-10-10T11:36:37.702" v="5" actId="47"/>
        <pc:sldMkLst>
          <pc:docMk/>
          <pc:sldMk cId="2057710593" sldId="317"/>
        </pc:sldMkLst>
      </pc:sldChg>
      <pc:sldChg chg="del">
        <pc:chgData name="sanskar choudhari" userId="b03a36227a7cfcc2" providerId="LiveId" clId="{896E3FDA-B444-4327-9BC6-04CA6BC7FC07}" dt="2025-10-10T11:36:37.919" v="6" actId="47"/>
        <pc:sldMkLst>
          <pc:docMk/>
          <pc:sldMk cId="2705845473" sldId="318"/>
        </pc:sldMkLst>
      </pc:sldChg>
      <pc:sldChg chg="del">
        <pc:chgData name="sanskar choudhari" userId="b03a36227a7cfcc2" providerId="LiveId" clId="{896E3FDA-B444-4327-9BC6-04CA6BC7FC07}" dt="2025-10-10T11:36:38.089" v="7" actId="47"/>
        <pc:sldMkLst>
          <pc:docMk/>
          <pc:sldMk cId="1053697357" sldId="319"/>
        </pc:sldMkLst>
      </pc:sldChg>
      <pc:sldChg chg="del">
        <pc:chgData name="sanskar choudhari" userId="b03a36227a7cfcc2" providerId="LiveId" clId="{896E3FDA-B444-4327-9BC6-04CA6BC7FC07}" dt="2025-10-10T11:36:38.228" v="8" actId="47"/>
        <pc:sldMkLst>
          <pc:docMk/>
          <pc:sldMk cId="4052325943" sldId="320"/>
        </pc:sldMkLst>
      </pc:sldChg>
      <pc:sldChg chg="del">
        <pc:chgData name="sanskar choudhari" userId="b03a36227a7cfcc2" providerId="LiveId" clId="{896E3FDA-B444-4327-9BC6-04CA6BC7FC07}" dt="2025-10-10T11:36:38.389" v="9" actId="47"/>
        <pc:sldMkLst>
          <pc:docMk/>
          <pc:sldMk cId="4158040944" sldId="321"/>
        </pc:sldMkLst>
      </pc:sldChg>
      <pc:sldChg chg="del">
        <pc:chgData name="sanskar choudhari" userId="b03a36227a7cfcc2" providerId="LiveId" clId="{896E3FDA-B444-4327-9BC6-04CA6BC7FC07}" dt="2025-10-10T11:36:38.589" v="10" actId="47"/>
        <pc:sldMkLst>
          <pc:docMk/>
          <pc:sldMk cId="44010250" sldId="324"/>
        </pc:sldMkLst>
      </pc:sldChg>
      <pc:sldChg chg="del">
        <pc:chgData name="sanskar choudhari" userId="b03a36227a7cfcc2" providerId="LiveId" clId="{896E3FDA-B444-4327-9BC6-04CA6BC7FC07}" dt="2025-10-10T11:36:39.501" v="11" actId="47"/>
        <pc:sldMkLst>
          <pc:docMk/>
          <pc:sldMk cId="1374401087" sldId="325"/>
        </pc:sldMkLst>
      </pc:sldChg>
      <pc:sldChg chg="del">
        <pc:chgData name="sanskar choudhari" userId="b03a36227a7cfcc2" providerId="LiveId" clId="{896E3FDA-B444-4327-9BC6-04CA6BC7FC07}" dt="2025-10-10T11:36:39.694" v="12" actId="47"/>
        <pc:sldMkLst>
          <pc:docMk/>
          <pc:sldMk cId="782948529" sldId="326"/>
        </pc:sldMkLst>
      </pc:sldChg>
      <pc:sldChg chg="del">
        <pc:chgData name="sanskar choudhari" userId="b03a36227a7cfcc2" providerId="LiveId" clId="{896E3FDA-B444-4327-9BC6-04CA6BC7FC07}" dt="2025-10-10T11:36:39.858" v="13" actId="47"/>
        <pc:sldMkLst>
          <pc:docMk/>
          <pc:sldMk cId="3417524682" sldId="327"/>
        </pc:sldMkLst>
      </pc:sldChg>
      <pc:sldChg chg="del">
        <pc:chgData name="sanskar choudhari" userId="b03a36227a7cfcc2" providerId="LiveId" clId="{896E3FDA-B444-4327-9BC6-04CA6BC7FC07}" dt="2025-10-10T11:36:40.010" v="14" actId="47"/>
        <pc:sldMkLst>
          <pc:docMk/>
          <pc:sldMk cId="1562747240" sldId="328"/>
        </pc:sldMkLst>
      </pc:sldChg>
      <pc:sldChg chg="del">
        <pc:chgData name="sanskar choudhari" userId="b03a36227a7cfcc2" providerId="LiveId" clId="{896E3FDA-B444-4327-9BC6-04CA6BC7FC07}" dt="2025-10-10T11:36:40.153" v="15" actId="47"/>
        <pc:sldMkLst>
          <pc:docMk/>
          <pc:sldMk cId="475783827" sldId="329"/>
        </pc:sldMkLst>
      </pc:sldChg>
      <pc:sldChg chg="del">
        <pc:chgData name="sanskar choudhari" userId="b03a36227a7cfcc2" providerId="LiveId" clId="{896E3FDA-B444-4327-9BC6-04CA6BC7FC07}" dt="2025-10-10T11:36:41.372" v="18" actId="47"/>
        <pc:sldMkLst>
          <pc:docMk/>
          <pc:sldMk cId="1348517837" sldId="330"/>
        </pc:sldMkLst>
      </pc:sldChg>
      <pc:sldChg chg="del">
        <pc:chgData name="sanskar choudhari" userId="b03a36227a7cfcc2" providerId="LiveId" clId="{896E3FDA-B444-4327-9BC6-04CA6BC7FC07}" dt="2025-10-10T11:36:40.980" v="16" actId="47"/>
        <pc:sldMkLst>
          <pc:docMk/>
          <pc:sldMk cId="3386268532" sldId="331"/>
        </pc:sldMkLst>
      </pc:sldChg>
      <pc:sldChg chg="del">
        <pc:chgData name="sanskar choudhari" userId="b03a36227a7cfcc2" providerId="LiveId" clId="{896E3FDA-B444-4327-9BC6-04CA6BC7FC07}" dt="2025-10-10T11:36:41.177" v="17" actId="47"/>
        <pc:sldMkLst>
          <pc:docMk/>
          <pc:sldMk cId="3796389055" sldId="332"/>
        </pc:sldMkLst>
      </pc:sldChg>
      <pc:sldChg chg="del">
        <pc:chgData name="sanskar choudhari" userId="b03a36227a7cfcc2" providerId="LiveId" clId="{896E3FDA-B444-4327-9BC6-04CA6BC7FC07}" dt="2025-10-10T11:36:41.498" v="19" actId="47"/>
        <pc:sldMkLst>
          <pc:docMk/>
          <pc:sldMk cId="3939773849" sldId="333"/>
        </pc:sldMkLst>
      </pc:sldChg>
      <pc:sldChg chg="del">
        <pc:chgData name="sanskar choudhari" userId="b03a36227a7cfcc2" providerId="LiveId" clId="{896E3FDA-B444-4327-9BC6-04CA6BC7FC07}" dt="2025-10-10T11:36:42.591" v="20" actId="47"/>
        <pc:sldMkLst>
          <pc:docMk/>
          <pc:sldMk cId="4080870961" sldId="334"/>
        </pc:sldMkLst>
      </pc:sldChg>
      <pc:sldChg chg="del">
        <pc:chgData name="sanskar choudhari" userId="b03a36227a7cfcc2" providerId="LiveId" clId="{896E3FDA-B444-4327-9BC6-04CA6BC7FC07}" dt="2025-10-10T11:36:42.749" v="21" actId="47"/>
        <pc:sldMkLst>
          <pc:docMk/>
          <pc:sldMk cId="2079002151" sldId="335"/>
        </pc:sldMkLst>
      </pc:sldChg>
      <pc:sldChg chg="del">
        <pc:chgData name="sanskar choudhari" userId="b03a36227a7cfcc2" providerId="LiveId" clId="{896E3FDA-B444-4327-9BC6-04CA6BC7FC07}" dt="2025-10-10T11:36:42.961" v="22" actId="47"/>
        <pc:sldMkLst>
          <pc:docMk/>
          <pc:sldMk cId="694145462" sldId="336"/>
        </pc:sldMkLst>
      </pc:sldChg>
      <pc:sldChg chg="del">
        <pc:chgData name="sanskar choudhari" userId="b03a36227a7cfcc2" providerId="LiveId" clId="{896E3FDA-B444-4327-9BC6-04CA6BC7FC07}" dt="2025-10-10T11:36:44.204" v="23" actId="47"/>
        <pc:sldMkLst>
          <pc:docMk/>
          <pc:sldMk cId="2990301796" sldId="337"/>
        </pc:sldMkLst>
      </pc:sldChg>
      <pc:sldChg chg="del">
        <pc:chgData name="sanskar choudhari" userId="b03a36227a7cfcc2" providerId="LiveId" clId="{896E3FDA-B444-4327-9BC6-04CA6BC7FC07}" dt="2025-10-10T11:36:45.023" v="24" actId="47"/>
        <pc:sldMkLst>
          <pc:docMk/>
          <pc:sldMk cId="3530698558" sldId="33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10/10/2025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10/10/2025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10/10/2025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10/10/2025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10/10/2025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10/10/2025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10/10/2025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9" name="Picture 8">
            <a:extLst>
              <a:ext uri="{FF2B5EF4-FFF2-40B4-BE49-F238E27FC236}">
                <a16:creationId xmlns:a16="http://schemas.microsoft.com/office/drawing/2014/main" id="{EF0A591C-6B7E-1460-E000-E685369C99E0}"/>
              </a:ext>
            </a:extLst>
          </p:cNvPr>
          <p:cNvPicPr>
            <a:picLocks noChangeAspect="1"/>
          </p:cNvPicPr>
          <p:nvPr/>
        </p:nvPicPr>
        <p:blipFill>
          <a:blip r:embed="rId3">
            <a:alphaModFix amt="7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83235" y="462117"/>
            <a:ext cx="10225530" cy="681568"/>
          </a:xfrm>
        </p:spPr>
        <p:txBody>
          <a:bodyPr>
            <a:normAutofit/>
          </a:bodyPr>
          <a:lstStyle/>
          <a:p>
            <a:r>
              <a:rPr lang="en-US" sz="3000" dirty="0">
                <a:solidFill>
                  <a:schemeClr val="tx1"/>
                </a:solidFill>
              </a:rPr>
              <a:t>Team : 06</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83235" y="1348503"/>
            <a:ext cx="10225530" cy="1958568"/>
          </a:xfrm>
        </p:spPr>
        <p:txBody>
          <a:bodyPr>
            <a:normAutofit/>
          </a:bodyPr>
          <a:lstStyle/>
          <a:p>
            <a:r>
              <a:rPr lang="en-US" sz="5400" dirty="0">
                <a:solidFill>
                  <a:schemeClr val="tx1"/>
                </a:solidFill>
                <a:latin typeface="+mj-lt"/>
              </a:rPr>
              <a:t>Food brand understand customer trend</a:t>
            </a:r>
          </a:p>
        </p:txBody>
      </p:sp>
      <p:sp>
        <p:nvSpPr>
          <p:cNvPr id="10" name="TextBox 9">
            <a:extLst>
              <a:ext uri="{FF2B5EF4-FFF2-40B4-BE49-F238E27FC236}">
                <a16:creationId xmlns:a16="http://schemas.microsoft.com/office/drawing/2014/main" id="{C9F5C793-0DEF-A06B-59DB-C71FDD8CE009}"/>
              </a:ext>
            </a:extLst>
          </p:cNvPr>
          <p:cNvSpPr txBox="1"/>
          <p:nvPr/>
        </p:nvSpPr>
        <p:spPr>
          <a:xfrm>
            <a:off x="8514745" y="5990913"/>
            <a:ext cx="3559277" cy="646331"/>
          </a:xfrm>
          <a:prstGeom prst="rect">
            <a:avLst/>
          </a:prstGeom>
          <a:noFill/>
        </p:spPr>
        <p:txBody>
          <a:bodyPr wrap="square" rtlCol="0">
            <a:spAutoFit/>
          </a:bodyPr>
          <a:lstStyle/>
          <a:p>
            <a:r>
              <a:rPr lang="en-IN" dirty="0">
                <a:latin typeface="Montserrat ExtraBold" pitchFamily="2" charset="0"/>
                <a:cs typeface="Poppins Medium" panose="00000600000000000000" pitchFamily="2" charset="0"/>
              </a:rPr>
              <a:t>GUIDANCE BY : PAVITHRA KANNAN MAM</a:t>
            </a:r>
          </a:p>
        </p:txBody>
      </p:sp>
      <p:pic>
        <p:nvPicPr>
          <p:cNvPr id="14" name="Picture 13">
            <a:extLst>
              <a:ext uri="{FF2B5EF4-FFF2-40B4-BE49-F238E27FC236}">
                <a16:creationId xmlns:a16="http://schemas.microsoft.com/office/drawing/2014/main" id="{74363BE2-0634-0F2F-C38A-B6DFC33ECC9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rot="5400000">
            <a:off x="7837800" y="6034594"/>
            <a:ext cx="558967" cy="558967"/>
          </a:xfrm>
          <a:prstGeom prst="rect">
            <a:avLst/>
          </a:prstGeom>
        </p:spPr>
      </p:pic>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CAF51-4AF6-A95D-241C-7EB7DFA31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570F5-B95E-EC05-3C9A-B63CDEF8C9F1}"/>
              </a:ext>
            </a:extLst>
          </p:cNvPr>
          <p:cNvSpPr>
            <a:spLocks noGrp="1"/>
          </p:cNvSpPr>
          <p:nvPr>
            <p:ph type="title"/>
          </p:nvPr>
        </p:nvSpPr>
        <p:spPr>
          <a:xfrm>
            <a:off x="581191" y="729714"/>
            <a:ext cx="11029616" cy="541629"/>
          </a:xfrm>
        </p:spPr>
        <p:txBody>
          <a:bodyPr>
            <a:noAutofit/>
          </a:bodyPr>
          <a:lstStyle/>
          <a:p>
            <a:pPr algn="ctr"/>
            <a:r>
              <a:rPr lang="en-IN" b="1" dirty="0"/>
              <a:t>The Average Review Trend</a:t>
            </a:r>
          </a:p>
        </p:txBody>
      </p:sp>
      <p:sp>
        <p:nvSpPr>
          <p:cNvPr id="8" name="TextBox 7">
            <a:extLst>
              <a:ext uri="{FF2B5EF4-FFF2-40B4-BE49-F238E27FC236}">
                <a16:creationId xmlns:a16="http://schemas.microsoft.com/office/drawing/2014/main" id="{5F5A64F0-A440-730E-0FD5-1A96BE28BAAC}"/>
              </a:ext>
            </a:extLst>
          </p:cNvPr>
          <p:cNvSpPr txBox="1"/>
          <p:nvPr/>
        </p:nvSpPr>
        <p:spPr>
          <a:xfrm>
            <a:off x="575004" y="3545688"/>
            <a:ext cx="11029618"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The sudden spike and subsequent drop near the 35K order mark is an anomaly we should investigate—it could be tied to a specific marketing campaign or an operational change that we can learn from.</a:t>
            </a:r>
            <a:endParaRPr lang="en-US" dirty="0">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66E057D8-8F13-5D92-BF97-960A0BBD98D3}"/>
              </a:ext>
            </a:extLst>
          </p:cNvPr>
          <p:cNvSpPr txBox="1"/>
          <p:nvPr/>
        </p:nvSpPr>
        <p:spPr>
          <a:xfrm>
            <a:off x="575004" y="1925531"/>
            <a:ext cx="11029618" cy="1477328"/>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Key Insights : </a:t>
            </a:r>
            <a:r>
              <a:rPr lang="en-IN" dirty="0">
                <a:latin typeface="Poppins Medium" panose="00000600000000000000" pitchFamily="2" charset="0"/>
                <a:cs typeface="Poppins Medium" panose="00000600000000000000" pitchFamily="2" charset="0"/>
              </a:rPr>
              <a:t>The bar charts at the bottom reveals our operational realities.</a:t>
            </a:r>
            <a:endParaRPr lang="en-US" dirty="0">
              <a:latin typeface="Poppins Medium" panose="00000600000000000000" pitchFamily="2" charset="0"/>
              <a:cs typeface="Poppins Medium" panose="00000600000000000000" pitchFamily="2" charset="0"/>
            </a:endParaRPr>
          </a:p>
          <a:p>
            <a:endParaRPr lang="en-US"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The line chart in the centre is perhaps the most important story. It shows that despite our overall average review being 3.63, the trend over time is concerning. We started strong with ratings above 4.0, but have seen a steady decline</a:t>
            </a:r>
          </a:p>
        </p:txBody>
      </p:sp>
      <p:sp>
        <p:nvSpPr>
          <p:cNvPr id="13" name="Rectangle 12">
            <a:extLst>
              <a:ext uri="{FF2B5EF4-FFF2-40B4-BE49-F238E27FC236}">
                <a16:creationId xmlns:a16="http://schemas.microsoft.com/office/drawing/2014/main" id="{5C10D3CE-AD36-C04D-1143-3A71180C867A}"/>
              </a:ext>
            </a:extLst>
          </p:cNvPr>
          <p:cNvSpPr/>
          <p:nvPr/>
        </p:nvSpPr>
        <p:spPr>
          <a:xfrm>
            <a:off x="0" y="1400464"/>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14" name="TextBox 13">
            <a:extLst>
              <a:ext uri="{FF2B5EF4-FFF2-40B4-BE49-F238E27FC236}">
                <a16:creationId xmlns:a16="http://schemas.microsoft.com/office/drawing/2014/main" id="{0F52A184-8F19-3215-08F9-23AAEC17433E}"/>
              </a:ext>
            </a:extLst>
          </p:cNvPr>
          <p:cNvSpPr txBox="1"/>
          <p:nvPr/>
        </p:nvSpPr>
        <p:spPr>
          <a:xfrm>
            <a:off x="3120683" y="1430406"/>
            <a:ext cx="5950634" cy="400110"/>
          </a:xfrm>
          <a:prstGeom prst="rect">
            <a:avLst/>
          </a:prstGeom>
          <a:noFill/>
        </p:spPr>
        <p:txBody>
          <a:bodyPr wrap="square" rtlCol="0">
            <a:spAutoFit/>
          </a:bodyPr>
          <a:lstStyle/>
          <a:p>
            <a:pPr algn="ctr"/>
            <a:r>
              <a:rPr lang="en-IN" sz="2000" b="1" dirty="0">
                <a:latin typeface="Poppins Medium" panose="00000600000000000000" pitchFamily="2" charset="0"/>
                <a:cs typeface="Poppins Medium" panose="00000600000000000000" pitchFamily="2" charset="0"/>
              </a:rPr>
              <a:t>The “How”</a:t>
            </a:r>
            <a:endParaRPr lang="en-IN" sz="2400" b="1" dirty="0">
              <a:latin typeface="Poppins Medium" panose="00000600000000000000" pitchFamily="2" charset="0"/>
              <a:cs typeface="Poppins Medium" panose="00000600000000000000" pitchFamily="2" charset="0"/>
            </a:endParaRPr>
          </a:p>
        </p:txBody>
      </p:sp>
      <p:pic>
        <p:nvPicPr>
          <p:cNvPr id="18" name="Picture 17">
            <a:extLst>
              <a:ext uri="{FF2B5EF4-FFF2-40B4-BE49-F238E27FC236}">
                <a16:creationId xmlns:a16="http://schemas.microsoft.com/office/drawing/2014/main" id="{68526A71-3C88-062B-4DFB-32B4CBDFBEA8}"/>
              </a:ext>
            </a:extLst>
          </p:cNvPr>
          <p:cNvPicPr>
            <a:picLocks noChangeAspect="1"/>
          </p:cNvPicPr>
          <p:nvPr/>
        </p:nvPicPr>
        <p:blipFill>
          <a:blip r:embed="rId2"/>
          <a:stretch>
            <a:fillRect/>
          </a:stretch>
        </p:blipFill>
        <p:spPr>
          <a:xfrm>
            <a:off x="3120683" y="751887"/>
            <a:ext cx="533740" cy="533740"/>
          </a:xfrm>
          <a:prstGeom prst="rect">
            <a:avLst/>
          </a:prstGeom>
        </p:spPr>
      </p:pic>
      <p:pic>
        <p:nvPicPr>
          <p:cNvPr id="5" name="Picture 4">
            <a:extLst>
              <a:ext uri="{FF2B5EF4-FFF2-40B4-BE49-F238E27FC236}">
                <a16:creationId xmlns:a16="http://schemas.microsoft.com/office/drawing/2014/main" id="{6B818EA0-6721-EE94-5BC4-7FA8FB4A7513}"/>
              </a:ext>
            </a:extLst>
          </p:cNvPr>
          <p:cNvPicPr>
            <a:picLocks noChangeAspect="1"/>
          </p:cNvPicPr>
          <p:nvPr/>
        </p:nvPicPr>
        <p:blipFill>
          <a:blip r:embed="rId3"/>
          <a:stretch>
            <a:fillRect/>
          </a:stretch>
        </p:blipFill>
        <p:spPr>
          <a:xfrm>
            <a:off x="7946675" y="4276780"/>
            <a:ext cx="3228251" cy="2170999"/>
          </a:xfrm>
          <a:prstGeom prst="rect">
            <a:avLst/>
          </a:prstGeom>
        </p:spPr>
      </p:pic>
      <p:sp>
        <p:nvSpPr>
          <p:cNvPr id="7" name="TextBox 6">
            <a:extLst>
              <a:ext uri="{FF2B5EF4-FFF2-40B4-BE49-F238E27FC236}">
                <a16:creationId xmlns:a16="http://schemas.microsoft.com/office/drawing/2014/main" id="{52F14B70-4223-B26E-CE01-853678DA2987}"/>
              </a:ext>
            </a:extLst>
          </p:cNvPr>
          <p:cNvSpPr txBox="1"/>
          <p:nvPr/>
        </p:nvSpPr>
        <p:spPr>
          <a:xfrm>
            <a:off x="575004" y="4583855"/>
            <a:ext cx="6652726" cy="646331"/>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This trend signals quality consistency issues as we scale, and the anomaly requires investigation.</a:t>
            </a:r>
            <a:endParaRPr lang="en-IN"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222692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57A8-31B7-0453-A92C-5F80E420B3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090DA-25FA-EF75-277E-10A246CE656A}"/>
              </a:ext>
            </a:extLst>
          </p:cNvPr>
          <p:cNvSpPr>
            <a:spLocks noGrp="1"/>
          </p:cNvSpPr>
          <p:nvPr>
            <p:ph type="title"/>
          </p:nvPr>
        </p:nvSpPr>
        <p:spPr>
          <a:xfrm>
            <a:off x="581191" y="729714"/>
            <a:ext cx="11029616" cy="541629"/>
          </a:xfrm>
        </p:spPr>
        <p:txBody>
          <a:bodyPr>
            <a:noAutofit/>
          </a:bodyPr>
          <a:lstStyle/>
          <a:p>
            <a:pPr algn="ctr"/>
            <a:r>
              <a:rPr lang="en-IN" dirty="0"/>
              <a:t>Conclusion &amp; Actionable Insights</a:t>
            </a:r>
            <a:endParaRPr lang="en-IN" b="1" dirty="0"/>
          </a:p>
        </p:txBody>
      </p:sp>
      <p:sp>
        <p:nvSpPr>
          <p:cNvPr id="8" name="TextBox 7">
            <a:extLst>
              <a:ext uri="{FF2B5EF4-FFF2-40B4-BE49-F238E27FC236}">
                <a16:creationId xmlns:a16="http://schemas.microsoft.com/office/drawing/2014/main" id="{62F0941A-64F3-277C-6E65-1A38A7B4E8A1}"/>
              </a:ext>
            </a:extLst>
          </p:cNvPr>
          <p:cNvSpPr txBox="1"/>
          <p:nvPr/>
        </p:nvSpPr>
        <p:spPr>
          <a:xfrm>
            <a:off x="575004" y="3545688"/>
            <a:ext cx="11029618" cy="646331"/>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Poppins Medium" panose="00000600000000000000" pitchFamily="2" charset="0"/>
                <a:cs typeface="Poppins Medium" panose="00000600000000000000" pitchFamily="2" charset="0"/>
              </a:rPr>
              <a:t>2. Customer Satisfaction :</a:t>
            </a:r>
            <a:br>
              <a:rPr lang="en-US" dirty="0">
                <a:latin typeface="Poppins Medium" panose="00000600000000000000" pitchFamily="2" charset="0"/>
                <a:cs typeface="Poppins Medium" panose="00000600000000000000" pitchFamily="2" charset="0"/>
              </a:rPr>
            </a:br>
            <a:r>
              <a:rPr lang="en-US" dirty="0">
                <a:latin typeface="Poppins Medium" panose="00000600000000000000" pitchFamily="2" charset="0"/>
                <a:cs typeface="Poppins Medium" panose="00000600000000000000" pitchFamily="2" charset="0"/>
              </a:rPr>
              <a:t>Analyze the decline in average reviews and take steps to reverse the trend.</a:t>
            </a:r>
          </a:p>
        </p:txBody>
      </p:sp>
      <p:sp>
        <p:nvSpPr>
          <p:cNvPr id="4" name="TextBox 3">
            <a:extLst>
              <a:ext uri="{FF2B5EF4-FFF2-40B4-BE49-F238E27FC236}">
                <a16:creationId xmlns:a16="http://schemas.microsoft.com/office/drawing/2014/main" id="{4C8C83BF-1ADB-7414-AEE8-24BF34F139B9}"/>
              </a:ext>
            </a:extLst>
          </p:cNvPr>
          <p:cNvSpPr txBox="1"/>
          <p:nvPr/>
        </p:nvSpPr>
        <p:spPr>
          <a:xfrm>
            <a:off x="575004" y="1925531"/>
            <a:ext cx="11029618" cy="1477328"/>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Key Insights : </a:t>
            </a:r>
            <a:r>
              <a:rPr lang="en-US" dirty="0">
                <a:latin typeface="Poppins Medium" panose="00000600000000000000" pitchFamily="2" charset="0"/>
                <a:cs typeface="Poppins Medium" panose="00000600000000000000" pitchFamily="2" charset="0"/>
              </a:rPr>
              <a:t>The dashboard indicates a healthy business overall. However, it highlights two urgent focus areas :</a:t>
            </a:r>
          </a:p>
          <a:p>
            <a:endParaRPr lang="en-US"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b="1" dirty="0">
                <a:latin typeface="Poppins Medium" panose="00000600000000000000" pitchFamily="2" charset="0"/>
                <a:cs typeface="Poppins Medium" panose="00000600000000000000" pitchFamily="2" charset="0"/>
              </a:rPr>
              <a:t>1. Operations : </a:t>
            </a:r>
            <a:br>
              <a:rPr lang="en-US" b="1" dirty="0">
                <a:latin typeface="Poppins Medium" panose="00000600000000000000" pitchFamily="2" charset="0"/>
                <a:cs typeface="Poppins Medium" panose="00000600000000000000" pitchFamily="2" charset="0"/>
              </a:rPr>
            </a:br>
            <a:r>
              <a:rPr lang="en-US" dirty="0">
                <a:latin typeface="Poppins Medium" panose="00000600000000000000" pitchFamily="2" charset="0"/>
                <a:cs typeface="Poppins Medium" panose="00000600000000000000" pitchFamily="2" charset="0"/>
              </a:rPr>
              <a:t>Investigate and address the root causes of slow delivery times, starting with Kolkata.</a:t>
            </a:r>
            <a:endParaRPr lang="en-IN" dirty="0">
              <a:latin typeface="Poppins Medium" panose="00000600000000000000" pitchFamily="2" charset="0"/>
              <a:cs typeface="Poppins Medium" panose="00000600000000000000" pitchFamily="2" charset="0"/>
            </a:endParaRPr>
          </a:p>
        </p:txBody>
      </p:sp>
      <p:sp>
        <p:nvSpPr>
          <p:cNvPr id="13" name="Rectangle 12">
            <a:extLst>
              <a:ext uri="{FF2B5EF4-FFF2-40B4-BE49-F238E27FC236}">
                <a16:creationId xmlns:a16="http://schemas.microsoft.com/office/drawing/2014/main" id="{B889AF38-5FF5-CE3C-A179-3CFEF13E1C47}"/>
              </a:ext>
            </a:extLst>
          </p:cNvPr>
          <p:cNvSpPr/>
          <p:nvPr/>
        </p:nvSpPr>
        <p:spPr>
          <a:xfrm>
            <a:off x="0" y="1400464"/>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14" name="TextBox 13">
            <a:extLst>
              <a:ext uri="{FF2B5EF4-FFF2-40B4-BE49-F238E27FC236}">
                <a16:creationId xmlns:a16="http://schemas.microsoft.com/office/drawing/2014/main" id="{456560D2-F388-535F-AE7B-24CC0288B30B}"/>
              </a:ext>
            </a:extLst>
          </p:cNvPr>
          <p:cNvSpPr txBox="1"/>
          <p:nvPr/>
        </p:nvSpPr>
        <p:spPr>
          <a:xfrm>
            <a:off x="3120683" y="1430406"/>
            <a:ext cx="5950634" cy="400110"/>
          </a:xfrm>
          <a:prstGeom prst="rect">
            <a:avLst/>
          </a:prstGeom>
          <a:noFill/>
        </p:spPr>
        <p:txBody>
          <a:bodyPr wrap="square" rtlCol="0">
            <a:spAutoFit/>
          </a:bodyPr>
          <a:lstStyle/>
          <a:p>
            <a:pPr algn="ctr"/>
            <a:r>
              <a:rPr lang="en-IN" sz="2000" b="1" dirty="0">
                <a:latin typeface="Poppins Medium" panose="00000600000000000000" pitchFamily="2" charset="0"/>
                <a:cs typeface="Poppins Medium" panose="00000600000000000000" pitchFamily="2" charset="0"/>
              </a:rPr>
              <a:t>Actionable Insights </a:t>
            </a:r>
            <a:endParaRPr lang="en-IN" sz="2400" b="1" dirty="0">
              <a:latin typeface="Poppins Medium" panose="00000600000000000000" pitchFamily="2" charset="0"/>
              <a:cs typeface="Poppins Medium" panose="00000600000000000000" pitchFamily="2" charset="0"/>
            </a:endParaRPr>
          </a:p>
        </p:txBody>
      </p:sp>
      <p:pic>
        <p:nvPicPr>
          <p:cNvPr id="18" name="Picture 17">
            <a:extLst>
              <a:ext uri="{FF2B5EF4-FFF2-40B4-BE49-F238E27FC236}">
                <a16:creationId xmlns:a16="http://schemas.microsoft.com/office/drawing/2014/main" id="{F5836146-C227-14DF-CB4A-2063EF03667A}"/>
              </a:ext>
            </a:extLst>
          </p:cNvPr>
          <p:cNvPicPr>
            <a:picLocks noChangeAspect="1"/>
          </p:cNvPicPr>
          <p:nvPr/>
        </p:nvPicPr>
        <p:blipFill>
          <a:blip r:embed="rId2"/>
          <a:stretch>
            <a:fillRect/>
          </a:stretch>
        </p:blipFill>
        <p:spPr>
          <a:xfrm>
            <a:off x="2388059" y="737603"/>
            <a:ext cx="533740" cy="533740"/>
          </a:xfrm>
          <a:prstGeom prst="rect">
            <a:avLst/>
          </a:prstGeom>
        </p:spPr>
      </p:pic>
      <p:sp>
        <p:nvSpPr>
          <p:cNvPr id="7" name="TextBox 6">
            <a:extLst>
              <a:ext uri="{FF2B5EF4-FFF2-40B4-BE49-F238E27FC236}">
                <a16:creationId xmlns:a16="http://schemas.microsoft.com/office/drawing/2014/main" id="{38416398-05D8-BB05-618B-184CE92F1728}"/>
              </a:ext>
            </a:extLst>
          </p:cNvPr>
          <p:cNvSpPr txBox="1"/>
          <p:nvPr/>
        </p:nvSpPr>
        <p:spPr>
          <a:xfrm>
            <a:off x="575004" y="4611847"/>
            <a:ext cx="6652726"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This dashboard will help track progress and make data-driven decisions to improve both customer satisfaction and operational efficiency.</a:t>
            </a:r>
            <a:endParaRPr lang="en-IN"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016525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11447-9E19-6E7F-9ABA-70C092333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2B5F9-81FA-8B1C-A21A-85E6B2A86569}"/>
              </a:ext>
            </a:extLst>
          </p:cNvPr>
          <p:cNvSpPr>
            <a:spLocks noGrp="1"/>
          </p:cNvSpPr>
          <p:nvPr>
            <p:ph type="title"/>
          </p:nvPr>
        </p:nvSpPr>
        <p:spPr>
          <a:xfrm>
            <a:off x="581192" y="729715"/>
            <a:ext cx="11029616" cy="541629"/>
          </a:xfrm>
        </p:spPr>
        <p:txBody>
          <a:bodyPr>
            <a:noAutofit/>
          </a:bodyPr>
          <a:lstStyle/>
          <a:p>
            <a:pPr algn="ctr"/>
            <a:r>
              <a:rPr lang="en-IN" b="1" dirty="0"/>
              <a:t>Executive Summary</a:t>
            </a:r>
          </a:p>
        </p:txBody>
      </p:sp>
      <p:sp>
        <p:nvSpPr>
          <p:cNvPr id="8" name="TextBox 7">
            <a:extLst>
              <a:ext uri="{FF2B5EF4-FFF2-40B4-BE49-F238E27FC236}">
                <a16:creationId xmlns:a16="http://schemas.microsoft.com/office/drawing/2014/main" id="{576FA2E5-254D-C367-10A4-1E1E81A3DDED}"/>
              </a:ext>
            </a:extLst>
          </p:cNvPr>
          <p:cNvSpPr txBox="1"/>
          <p:nvPr/>
        </p:nvSpPr>
        <p:spPr>
          <a:xfrm>
            <a:off x="581189" y="2789557"/>
            <a:ext cx="11029618" cy="1200329"/>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The key insight is that while over 80% of our business comes from a 'General Customer' base with a baseline satisfaction score of 3.61, our most profitable and satisfied customers are a niche 'Premium Diner' segment, who spend nearly four times as much and rate us at a very high 4.31.</a:t>
            </a:r>
          </a:p>
        </p:txBody>
      </p:sp>
      <p:sp>
        <p:nvSpPr>
          <p:cNvPr id="4" name="TextBox 3">
            <a:extLst>
              <a:ext uri="{FF2B5EF4-FFF2-40B4-BE49-F238E27FC236}">
                <a16:creationId xmlns:a16="http://schemas.microsoft.com/office/drawing/2014/main" id="{F7CC9847-D0DF-7AC8-7B06-AAACDD3054A8}"/>
              </a:ext>
            </a:extLst>
          </p:cNvPr>
          <p:cNvSpPr txBox="1"/>
          <p:nvPr/>
        </p:nvSpPr>
        <p:spPr>
          <a:xfrm>
            <a:off x="581189" y="1962391"/>
            <a:ext cx="11029618" cy="646331"/>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Objective : </a:t>
            </a:r>
            <a:r>
              <a:rPr lang="en-IN" b="1" dirty="0">
                <a:latin typeface="Poppins Medium" panose="00000600000000000000" pitchFamily="2" charset="0"/>
                <a:cs typeface="Poppins Medium" panose="00000600000000000000" pitchFamily="2" charset="0"/>
              </a:rPr>
              <a:t>D</a:t>
            </a:r>
            <a:r>
              <a:rPr lang="en-IN" dirty="0">
                <a:latin typeface="Poppins Medium" panose="00000600000000000000" pitchFamily="2" charset="0"/>
                <a:cs typeface="Poppins Medium" panose="00000600000000000000" pitchFamily="2" charset="0"/>
              </a:rPr>
              <a:t>etailed breakdown of our customer base, revealing three distinct operational segments.</a:t>
            </a:r>
          </a:p>
        </p:txBody>
      </p:sp>
      <p:sp>
        <p:nvSpPr>
          <p:cNvPr id="21" name="Rectangle 20">
            <a:extLst>
              <a:ext uri="{FF2B5EF4-FFF2-40B4-BE49-F238E27FC236}">
                <a16:creationId xmlns:a16="http://schemas.microsoft.com/office/drawing/2014/main" id="{90B91433-5B61-D250-008E-E9F42082A26D}"/>
              </a:ext>
            </a:extLst>
          </p:cNvPr>
          <p:cNvSpPr/>
          <p:nvPr/>
        </p:nvSpPr>
        <p:spPr>
          <a:xfrm>
            <a:off x="0" y="1331425"/>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22" name="TextBox 21">
            <a:extLst>
              <a:ext uri="{FF2B5EF4-FFF2-40B4-BE49-F238E27FC236}">
                <a16:creationId xmlns:a16="http://schemas.microsoft.com/office/drawing/2014/main" id="{5EF27E30-6C62-52F9-38AB-C2E366BF8C80}"/>
              </a:ext>
            </a:extLst>
          </p:cNvPr>
          <p:cNvSpPr txBox="1"/>
          <p:nvPr/>
        </p:nvSpPr>
        <p:spPr>
          <a:xfrm>
            <a:off x="3120683" y="1361367"/>
            <a:ext cx="5950634" cy="400110"/>
          </a:xfrm>
          <a:prstGeom prst="rect">
            <a:avLst/>
          </a:prstGeom>
          <a:noFill/>
        </p:spPr>
        <p:txBody>
          <a:bodyPr wrap="square" rtlCol="0">
            <a:spAutoFit/>
          </a:bodyPr>
          <a:lstStyle/>
          <a:p>
            <a:pPr algn="ctr"/>
            <a:r>
              <a:rPr lang="en-US" sz="2000" b="1" dirty="0">
                <a:latin typeface="Poppins Medium" panose="00000600000000000000" pitchFamily="2" charset="0"/>
                <a:cs typeface="Poppins Medium" panose="00000600000000000000" pitchFamily="2" charset="0"/>
              </a:rPr>
              <a:t>Executive Summary : A Detailed Overview</a:t>
            </a:r>
            <a:endParaRPr lang="en-IN" sz="2000" b="1" dirty="0">
              <a:latin typeface="Poppins Medium" panose="00000600000000000000" pitchFamily="2" charset="0"/>
              <a:cs typeface="Poppins Medium" panose="00000600000000000000" pitchFamily="2" charset="0"/>
            </a:endParaRPr>
          </a:p>
        </p:txBody>
      </p:sp>
      <p:pic>
        <p:nvPicPr>
          <p:cNvPr id="28" name="Picture 27">
            <a:extLst>
              <a:ext uri="{FF2B5EF4-FFF2-40B4-BE49-F238E27FC236}">
                <a16:creationId xmlns:a16="http://schemas.microsoft.com/office/drawing/2014/main" id="{1772FBAC-B7F1-8A82-0DC9-FE28D62B5DD6}"/>
              </a:ext>
            </a:extLst>
          </p:cNvPr>
          <p:cNvPicPr>
            <a:picLocks noChangeAspect="1"/>
          </p:cNvPicPr>
          <p:nvPr/>
        </p:nvPicPr>
        <p:blipFill>
          <a:blip r:embed="rId2"/>
          <a:stretch>
            <a:fillRect/>
          </a:stretch>
        </p:blipFill>
        <p:spPr>
          <a:xfrm>
            <a:off x="3643854" y="796123"/>
            <a:ext cx="505261" cy="505261"/>
          </a:xfrm>
          <a:prstGeom prst="rect">
            <a:avLst/>
          </a:prstGeom>
        </p:spPr>
      </p:pic>
      <p:pic>
        <p:nvPicPr>
          <p:cNvPr id="5" name="Picture 4">
            <a:extLst>
              <a:ext uri="{FF2B5EF4-FFF2-40B4-BE49-F238E27FC236}">
                <a16:creationId xmlns:a16="http://schemas.microsoft.com/office/drawing/2014/main" id="{04169F30-FF32-BD7F-4311-8E090B6BDBDA}"/>
              </a:ext>
            </a:extLst>
          </p:cNvPr>
          <p:cNvPicPr>
            <a:picLocks noChangeAspect="1"/>
          </p:cNvPicPr>
          <p:nvPr/>
        </p:nvPicPr>
        <p:blipFill>
          <a:blip r:embed="rId3"/>
          <a:stretch>
            <a:fillRect/>
          </a:stretch>
        </p:blipFill>
        <p:spPr>
          <a:xfrm>
            <a:off x="3521588" y="3778898"/>
            <a:ext cx="5148819" cy="2872220"/>
          </a:xfrm>
          <a:prstGeom prst="rect">
            <a:avLst/>
          </a:prstGeom>
        </p:spPr>
      </p:pic>
    </p:spTree>
    <p:extLst>
      <p:ext uri="{BB962C8B-B14F-4D97-AF65-F5344CB8AC3E}">
        <p14:creationId xmlns:p14="http://schemas.microsoft.com/office/powerpoint/2010/main" val="1004078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8B969-98C3-D597-E0D6-A972868B96A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7490158-EDE3-02FC-CB30-8220DFEA8C66}"/>
              </a:ext>
            </a:extLst>
          </p:cNvPr>
          <p:cNvSpPr/>
          <p:nvPr/>
        </p:nvSpPr>
        <p:spPr>
          <a:xfrm>
            <a:off x="-6187" y="1393418"/>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2" name="Title 1">
            <a:extLst>
              <a:ext uri="{FF2B5EF4-FFF2-40B4-BE49-F238E27FC236}">
                <a16:creationId xmlns:a16="http://schemas.microsoft.com/office/drawing/2014/main" id="{A25ED770-6DBD-C6A8-2B5A-30A7B6737CC3}"/>
              </a:ext>
            </a:extLst>
          </p:cNvPr>
          <p:cNvSpPr>
            <a:spLocks noGrp="1"/>
          </p:cNvSpPr>
          <p:nvPr>
            <p:ph type="title"/>
          </p:nvPr>
        </p:nvSpPr>
        <p:spPr>
          <a:xfrm>
            <a:off x="581191" y="729714"/>
            <a:ext cx="11029616" cy="541629"/>
          </a:xfrm>
        </p:spPr>
        <p:txBody>
          <a:bodyPr>
            <a:noAutofit/>
          </a:bodyPr>
          <a:lstStyle/>
          <a:p>
            <a:pPr algn="ctr"/>
            <a:r>
              <a:rPr lang="en-IN" b="1" dirty="0"/>
              <a:t>The Detailed Walkthrough </a:t>
            </a:r>
          </a:p>
        </p:txBody>
      </p:sp>
      <p:sp>
        <p:nvSpPr>
          <p:cNvPr id="8" name="TextBox 7">
            <a:extLst>
              <a:ext uri="{FF2B5EF4-FFF2-40B4-BE49-F238E27FC236}">
                <a16:creationId xmlns:a16="http://schemas.microsoft.com/office/drawing/2014/main" id="{671053FA-5267-F0B3-23C7-670E823FEFCF}"/>
              </a:ext>
            </a:extLst>
          </p:cNvPr>
          <p:cNvSpPr txBox="1"/>
          <p:nvPr/>
        </p:nvSpPr>
        <p:spPr>
          <a:xfrm>
            <a:off x="803412" y="2567005"/>
            <a:ext cx="11029618" cy="1077218"/>
          </a:xfrm>
          <a:prstGeom prst="rect">
            <a:avLst/>
          </a:prstGeom>
          <a:noFill/>
        </p:spPr>
        <p:txBody>
          <a:bodyPr wrap="square" rtlCol="0">
            <a:spAutoFit/>
          </a:bodyPr>
          <a:lstStyle/>
          <a:p>
            <a:r>
              <a:rPr lang="en-IN" sz="1600" dirty="0">
                <a:latin typeface="Poppins Medium" panose="00000600000000000000" pitchFamily="2" charset="0"/>
                <a:cs typeface="Poppins Medium" panose="00000600000000000000" pitchFamily="2" charset="0"/>
              </a:rPr>
              <a:t>First, let's look at who our customers are. The 'Total Orders by Customer Persona' chart shows that our customer base isn't uniform. The vast majority are what we've now defined as the 'General Customer'—this is the backbone of our order volume. Alongside them, we have our two strategic segments: the cost-and-speed focused 'Value Seekers' and the quality-focused 'Premium Diners’.</a:t>
            </a:r>
          </a:p>
        </p:txBody>
      </p:sp>
      <p:sp>
        <p:nvSpPr>
          <p:cNvPr id="4" name="TextBox 3">
            <a:extLst>
              <a:ext uri="{FF2B5EF4-FFF2-40B4-BE49-F238E27FC236}">
                <a16:creationId xmlns:a16="http://schemas.microsoft.com/office/drawing/2014/main" id="{749F1904-A27B-5831-C5B2-E50040912BF8}"/>
              </a:ext>
            </a:extLst>
          </p:cNvPr>
          <p:cNvSpPr txBox="1"/>
          <p:nvPr/>
        </p:nvSpPr>
        <p:spPr>
          <a:xfrm>
            <a:off x="575004" y="2160312"/>
            <a:ext cx="11029618" cy="369332"/>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1. Understanding Our Customer Mix</a:t>
            </a:r>
            <a:endParaRPr lang="en-IN" dirty="0">
              <a:latin typeface="Poppins Medium" panose="00000600000000000000" pitchFamily="2" charset="0"/>
              <a:cs typeface="Poppins Medium" panose="00000600000000000000" pitchFamily="2" charset="0"/>
            </a:endParaRPr>
          </a:p>
        </p:txBody>
      </p:sp>
      <p:sp>
        <p:nvSpPr>
          <p:cNvPr id="15" name="TextBox 14">
            <a:extLst>
              <a:ext uri="{FF2B5EF4-FFF2-40B4-BE49-F238E27FC236}">
                <a16:creationId xmlns:a16="http://schemas.microsoft.com/office/drawing/2014/main" id="{64B086F1-6478-5136-6A6C-6ACEF693E957}"/>
              </a:ext>
            </a:extLst>
          </p:cNvPr>
          <p:cNvSpPr txBox="1"/>
          <p:nvPr/>
        </p:nvSpPr>
        <p:spPr>
          <a:xfrm>
            <a:off x="3114496" y="1419577"/>
            <a:ext cx="5950634" cy="400110"/>
          </a:xfrm>
          <a:prstGeom prst="rect">
            <a:avLst/>
          </a:prstGeom>
          <a:noFill/>
        </p:spPr>
        <p:txBody>
          <a:bodyPr wrap="square" rtlCol="0">
            <a:spAutoFit/>
          </a:bodyPr>
          <a:lstStyle/>
          <a:p>
            <a:pPr algn="ctr"/>
            <a:r>
              <a:rPr lang="en-IN" sz="2000" b="1" dirty="0">
                <a:latin typeface="Poppins Medium" panose="00000600000000000000" pitchFamily="2" charset="0"/>
                <a:cs typeface="Poppins Medium" panose="00000600000000000000" pitchFamily="2" charset="0"/>
              </a:rPr>
              <a:t>The Story Behind the Data</a:t>
            </a:r>
            <a:endParaRPr lang="en-IN" sz="2400" b="1" dirty="0">
              <a:latin typeface="Poppins Medium" panose="00000600000000000000" pitchFamily="2" charset="0"/>
              <a:cs typeface="Poppins Medium" panose="00000600000000000000" pitchFamily="2" charset="0"/>
            </a:endParaRPr>
          </a:p>
        </p:txBody>
      </p:sp>
      <p:pic>
        <p:nvPicPr>
          <p:cNvPr id="6" name="Picture 5">
            <a:extLst>
              <a:ext uri="{FF2B5EF4-FFF2-40B4-BE49-F238E27FC236}">
                <a16:creationId xmlns:a16="http://schemas.microsoft.com/office/drawing/2014/main" id="{ECB3F420-27AB-A152-FF87-4DB4288696E8}"/>
              </a:ext>
            </a:extLst>
          </p:cNvPr>
          <p:cNvPicPr>
            <a:picLocks noChangeAspect="1"/>
          </p:cNvPicPr>
          <p:nvPr/>
        </p:nvPicPr>
        <p:blipFill>
          <a:blip r:embed="rId2"/>
          <a:stretch>
            <a:fillRect/>
          </a:stretch>
        </p:blipFill>
        <p:spPr>
          <a:xfrm>
            <a:off x="2986301" y="669962"/>
            <a:ext cx="629615" cy="629615"/>
          </a:xfrm>
          <a:prstGeom prst="rect">
            <a:avLst/>
          </a:prstGeom>
        </p:spPr>
      </p:pic>
      <p:sp>
        <p:nvSpPr>
          <p:cNvPr id="3" name="TextBox 2">
            <a:extLst>
              <a:ext uri="{FF2B5EF4-FFF2-40B4-BE49-F238E27FC236}">
                <a16:creationId xmlns:a16="http://schemas.microsoft.com/office/drawing/2014/main" id="{5430B1A6-9EDC-D35D-4158-174C6CF86F69}"/>
              </a:ext>
            </a:extLst>
          </p:cNvPr>
          <p:cNvSpPr txBox="1"/>
          <p:nvPr/>
        </p:nvSpPr>
        <p:spPr>
          <a:xfrm>
            <a:off x="575004" y="3968693"/>
            <a:ext cx="11029618" cy="369332"/>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2. What Defines Their Behaviour ?</a:t>
            </a:r>
          </a:p>
        </p:txBody>
      </p:sp>
      <p:sp>
        <p:nvSpPr>
          <p:cNvPr id="7" name="TextBox 6">
            <a:extLst>
              <a:ext uri="{FF2B5EF4-FFF2-40B4-BE49-F238E27FC236}">
                <a16:creationId xmlns:a16="http://schemas.microsoft.com/office/drawing/2014/main" id="{66279F52-663E-3ED9-2B2E-99882E55F757}"/>
              </a:ext>
            </a:extLst>
          </p:cNvPr>
          <p:cNvSpPr txBox="1"/>
          <p:nvPr/>
        </p:nvSpPr>
        <p:spPr>
          <a:xfrm>
            <a:off x="587378" y="4338025"/>
            <a:ext cx="11486434" cy="2052228"/>
          </a:xfrm>
          <a:prstGeom prst="rect">
            <a:avLst/>
          </a:prstGeom>
          <a:noFill/>
        </p:spPr>
        <p:txBody>
          <a:bodyPr wrap="square">
            <a:spAutoFit/>
          </a:bodyPr>
          <a:lstStyle/>
          <a:p>
            <a:pPr marL="285750" lvl="0" indent="-285750">
              <a:lnSpc>
                <a:spcPct val="115000"/>
              </a:lnSpc>
              <a:spcAft>
                <a:spcPts val="800"/>
              </a:spcAft>
              <a:buSzPts val="1000"/>
              <a:buFont typeface="Wingdings" panose="05000000000000000000" pitchFamily="2" charset="2"/>
              <a:buChar char="ü"/>
              <a:tabLst>
                <a:tab pos="457200" algn="l"/>
              </a:tabLst>
            </a:pPr>
            <a:r>
              <a:rPr lang="en-IN" sz="1600" dirty="0">
                <a:latin typeface="Poppins Medium" panose="00000600000000000000" pitchFamily="2" charset="0"/>
                <a:cs typeface="Poppins Medium" panose="00000600000000000000" pitchFamily="2" charset="0"/>
              </a:rPr>
              <a:t>Our Premium Diners are in a class of their own, spending an average of ₹1,280 per order and giving us our highest satisfaction score of 4.31.</a:t>
            </a:r>
          </a:p>
          <a:p>
            <a:pPr marL="285750" lvl="0" indent="-285750">
              <a:lnSpc>
                <a:spcPct val="115000"/>
              </a:lnSpc>
              <a:spcAft>
                <a:spcPts val="800"/>
              </a:spcAft>
              <a:buSzPts val="1000"/>
              <a:buFont typeface="Wingdings" panose="05000000000000000000" pitchFamily="2" charset="2"/>
              <a:buChar char="ü"/>
              <a:tabLst>
                <a:tab pos="457200" algn="l"/>
              </a:tabLst>
            </a:pPr>
            <a:r>
              <a:rPr lang="en-IN" sz="1600" dirty="0">
                <a:latin typeface="Poppins Medium" panose="00000600000000000000" pitchFamily="2" charset="0"/>
                <a:cs typeface="Poppins Medium" panose="00000600000000000000" pitchFamily="2" charset="0"/>
              </a:rPr>
              <a:t>The General Customer represents our baseline, with an average spend of ₹374 and an average review of 3.61. This is the core experience we provide to most users.</a:t>
            </a:r>
          </a:p>
          <a:p>
            <a:pPr marL="285750" lvl="0" indent="-285750">
              <a:lnSpc>
                <a:spcPct val="115000"/>
              </a:lnSpc>
              <a:spcAft>
                <a:spcPts val="800"/>
              </a:spcAft>
              <a:buSzPts val="1000"/>
              <a:buFont typeface="Wingdings" panose="05000000000000000000" pitchFamily="2" charset="2"/>
              <a:buChar char="ü"/>
              <a:tabLst>
                <a:tab pos="457200" algn="l"/>
              </a:tabLst>
            </a:pPr>
            <a:r>
              <a:rPr lang="en-IN" sz="1600" dirty="0">
                <a:latin typeface="Poppins Medium" panose="00000600000000000000" pitchFamily="2" charset="0"/>
                <a:cs typeface="Poppins Medium" panose="00000600000000000000" pitchFamily="2" charset="0"/>
              </a:rPr>
              <a:t>The Value Seekers are the most price-sensitive and have the fastest delivery times, confirming their focus on efficiency."</a:t>
            </a:r>
          </a:p>
        </p:txBody>
      </p:sp>
    </p:spTree>
    <p:extLst>
      <p:ext uri="{BB962C8B-B14F-4D97-AF65-F5344CB8AC3E}">
        <p14:creationId xmlns:p14="http://schemas.microsoft.com/office/powerpoint/2010/main" val="100855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08484-415D-B7B5-6574-9D2AB0936F9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2D7680-8465-919F-7D0A-E4B383487C8B}"/>
              </a:ext>
            </a:extLst>
          </p:cNvPr>
          <p:cNvSpPr/>
          <p:nvPr/>
        </p:nvSpPr>
        <p:spPr>
          <a:xfrm>
            <a:off x="-6187" y="1393418"/>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2" name="Title 1">
            <a:extLst>
              <a:ext uri="{FF2B5EF4-FFF2-40B4-BE49-F238E27FC236}">
                <a16:creationId xmlns:a16="http://schemas.microsoft.com/office/drawing/2014/main" id="{15322227-B634-5FC7-DC5E-0B0BA5A52ED9}"/>
              </a:ext>
            </a:extLst>
          </p:cNvPr>
          <p:cNvSpPr>
            <a:spLocks noGrp="1"/>
          </p:cNvSpPr>
          <p:nvPr>
            <p:ph type="title"/>
          </p:nvPr>
        </p:nvSpPr>
        <p:spPr>
          <a:xfrm>
            <a:off x="581191" y="729714"/>
            <a:ext cx="11029616" cy="541629"/>
          </a:xfrm>
        </p:spPr>
        <p:txBody>
          <a:bodyPr>
            <a:noAutofit/>
          </a:bodyPr>
          <a:lstStyle/>
          <a:p>
            <a:pPr algn="ctr"/>
            <a:r>
              <a:rPr lang="en-IN" b="1" dirty="0"/>
              <a:t>The Detailed Walkthrough </a:t>
            </a:r>
          </a:p>
        </p:txBody>
      </p:sp>
      <p:sp>
        <p:nvSpPr>
          <p:cNvPr id="8" name="TextBox 7">
            <a:extLst>
              <a:ext uri="{FF2B5EF4-FFF2-40B4-BE49-F238E27FC236}">
                <a16:creationId xmlns:a16="http://schemas.microsoft.com/office/drawing/2014/main" id="{34C1BED2-BE14-DF0B-02BF-D33D3C6DEE12}"/>
              </a:ext>
            </a:extLst>
          </p:cNvPr>
          <p:cNvSpPr txBox="1"/>
          <p:nvPr/>
        </p:nvSpPr>
        <p:spPr>
          <a:xfrm>
            <a:off x="803412" y="2688304"/>
            <a:ext cx="11029618" cy="1351524"/>
          </a:xfrm>
          <a:prstGeom prst="rect">
            <a:avLst/>
          </a:prstGeom>
          <a:noFill/>
        </p:spPr>
        <p:txBody>
          <a:bodyPr wrap="square" rtlCol="0">
            <a:spAutoFit/>
          </a:bodyPr>
          <a:lstStyle/>
          <a:p>
            <a:pPr marL="285750" indent="-285750">
              <a:lnSpc>
                <a:spcPct val="115000"/>
              </a:lnSpc>
              <a:spcAft>
                <a:spcPts val="800"/>
              </a:spcAft>
              <a:buSzPts val="1000"/>
              <a:buFont typeface="Wingdings" panose="05000000000000000000" pitchFamily="2" charset="2"/>
              <a:buChar char="ü"/>
              <a:tabLst>
                <a:tab pos="457200" algn="l"/>
              </a:tabLst>
            </a:pPr>
            <a:r>
              <a:rPr lang="en-IN" dirty="0">
                <a:latin typeface="Poppins Medium" panose="00000600000000000000" pitchFamily="2" charset="0"/>
                <a:cs typeface="Poppins Medium" panose="00000600000000000000" pitchFamily="2" charset="0"/>
              </a:rPr>
              <a:t>This relationship is visualized perfectly in the 'Price vs. Review' scatter plot. It shows a clear positive correlation: as average spend increases, so does customer satisfaction. The Premium Diners are a clear outlier in both value and satisfaction, demonstrating the success of our premium offerings.</a:t>
            </a:r>
          </a:p>
        </p:txBody>
      </p:sp>
      <p:sp>
        <p:nvSpPr>
          <p:cNvPr id="4" name="TextBox 3">
            <a:extLst>
              <a:ext uri="{FF2B5EF4-FFF2-40B4-BE49-F238E27FC236}">
                <a16:creationId xmlns:a16="http://schemas.microsoft.com/office/drawing/2014/main" id="{38F2B930-90DD-4EAA-3FDD-D7BAC1B6F63A}"/>
              </a:ext>
            </a:extLst>
          </p:cNvPr>
          <p:cNvSpPr txBox="1"/>
          <p:nvPr/>
        </p:nvSpPr>
        <p:spPr>
          <a:xfrm>
            <a:off x="575004" y="2234960"/>
            <a:ext cx="11029618" cy="369332"/>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3. The Price vs. Satisfaction Curve</a:t>
            </a:r>
          </a:p>
        </p:txBody>
      </p:sp>
      <p:sp>
        <p:nvSpPr>
          <p:cNvPr id="15" name="TextBox 14">
            <a:extLst>
              <a:ext uri="{FF2B5EF4-FFF2-40B4-BE49-F238E27FC236}">
                <a16:creationId xmlns:a16="http://schemas.microsoft.com/office/drawing/2014/main" id="{68B5A8C1-CBE2-AA33-D752-6D0284C8D3D1}"/>
              </a:ext>
            </a:extLst>
          </p:cNvPr>
          <p:cNvSpPr txBox="1"/>
          <p:nvPr/>
        </p:nvSpPr>
        <p:spPr>
          <a:xfrm>
            <a:off x="3114496" y="1419577"/>
            <a:ext cx="5950634" cy="400110"/>
          </a:xfrm>
          <a:prstGeom prst="rect">
            <a:avLst/>
          </a:prstGeom>
          <a:noFill/>
        </p:spPr>
        <p:txBody>
          <a:bodyPr wrap="square" rtlCol="0">
            <a:spAutoFit/>
          </a:bodyPr>
          <a:lstStyle/>
          <a:p>
            <a:pPr algn="ctr"/>
            <a:r>
              <a:rPr lang="en-IN" sz="2000" b="1" dirty="0">
                <a:latin typeface="Poppins Medium" panose="00000600000000000000" pitchFamily="2" charset="0"/>
                <a:cs typeface="Poppins Medium" panose="00000600000000000000" pitchFamily="2" charset="0"/>
              </a:rPr>
              <a:t>The Story Behind the Data</a:t>
            </a:r>
            <a:endParaRPr lang="en-IN" sz="2400" b="1" dirty="0">
              <a:latin typeface="Poppins Medium" panose="00000600000000000000" pitchFamily="2" charset="0"/>
              <a:cs typeface="Poppins Medium" panose="00000600000000000000" pitchFamily="2" charset="0"/>
            </a:endParaRPr>
          </a:p>
        </p:txBody>
      </p:sp>
      <p:pic>
        <p:nvPicPr>
          <p:cNvPr id="6" name="Picture 5">
            <a:extLst>
              <a:ext uri="{FF2B5EF4-FFF2-40B4-BE49-F238E27FC236}">
                <a16:creationId xmlns:a16="http://schemas.microsoft.com/office/drawing/2014/main" id="{3681036B-8EBE-C867-DF33-740DDF81F4FB}"/>
              </a:ext>
            </a:extLst>
          </p:cNvPr>
          <p:cNvPicPr>
            <a:picLocks noChangeAspect="1"/>
          </p:cNvPicPr>
          <p:nvPr/>
        </p:nvPicPr>
        <p:blipFill>
          <a:blip r:embed="rId2"/>
          <a:stretch>
            <a:fillRect/>
          </a:stretch>
        </p:blipFill>
        <p:spPr>
          <a:xfrm>
            <a:off x="3014292" y="656233"/>
            <a:ext cx="629615" cy="629615"/>
          </a:xfrm>
          <a:prstGeom prst="rect">
            <a:avLst/>
          </a:prstGeom>
        </p:spPr>
      </p:pic>
      <p:sp>
        <p:nvSpPr>
          <p:cNvPr id="3" name="TextBox 2">
            <a:extLst>
              <a:ext uri="{FF2B5EF4-FFF2-40B4-BE49-F238E27FC236}">
                <a16:creationId xmlns:a16="http://schemas.microsoft.com/office/drawing/2014/main" id="{7DACF4C3-DBE6-99ED-6F87-40A9E33373A6}"/>
              </a:ext>
            </a:extLst>
          </p:cNvPr>
          <p:cNvSpPr txBox="1"/>
          <p:nvPr/>
        </p:nvSpPr>
        <p:spPr>
          <a:xfrm>
            <a:off x="575004" y="4295268"/>
            <a:ext cx="11029618" cy="369332"/>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4. Operational Context</a:t>
            </a:r>
          </a:p>
        </p:txBody>
      </p:sp>
      <p:sp>
        <p:nvSpPr>
          <p:cNvPr id="7" name="TextBox 6">
            <a:extLst>
              <a:ext uri="{FF2B5EF4-FFF2-40B4-BE49-F238E27FC236}">
                <a16:creationId xmlns:a16="http://schemas.microsoft.com/office/drawing/2014/main" id="{8B34C6D1-402E-5EA9-2682-1C714447CC67}"/>
              </a:ext>
            </a:extLst>
          </p:cNvPr>
          <p:cNvSpPr txBox="1"/>
          <p:nvPr/>
        </p:nvSpPr>
        <p:spPr>
          <a:xfrm>
            <a:off x="587378" y="4767233"/>
            <a:ext cx="11486434" cy="1030410"/>
          </a:xfrm>
          <a:prstGeom prst="rect">
            <a:avLst/>
          </a:prstGeom>
          <a:noFill/>
        </p:spPr>
        <p:txBody>
          <a:bodyPr wrap="square">
            <a:spAutoFit/>
          </a:bodyPr>
          <a:lstStyle/>
          <a:p>
            <a:pPr marL="285750" lvl="0" indent="-285750">
              <a:lnSpc>
                <a:spcPct val="115000"/>
              </a:lnSpc>
              <a:spcAft>
                <a:spcPts val="800"/>
              </a:spcAft>
              <a:buSzPts val="1000"/>
              <a:buFont typeface="Wingdings" panose="05000000000000000000" pitchFamily="2" charset="2"/>
              <a:buChar char="ü"/>
              <a:tabLst>
                <a:tab pos="457200" algn="l"/>
              </a:tabLst>
            </a:pPr>
            <a:r>
              <a:rPr lang="en-IN" dirty="0">
                <a:latin typeface="Poppins Medium" panose="00000600000000000000" pitchFamily="2" charset="0"/>
                <a:cs typeface="Poppins Medium" panose="00000600000000000000" pitchFamily="2" charset="0"/>
              </a:rPr>
              <a:t>The 'Cuisine Popularity' chart shows that Chinese food is the most ordered category, giving us insight into customer tastes. The 'Total Orders by City' map shows our key markets, allowing us to focus operational improvements where they'll have the most impact.</a:t>
            </a:r>
          </a:p>
        </p:txBody>
      </p:sp>
    </p:spTree>
    <p:extLst>
      <p:ext uri="{BB962C8B-B14F-4D97-AF65-F5344CB8AC3E}">
        <p14:creationId xmlns:p14="http://schemas.microsoft.com/office/powerpoint/2010/main" val="1241495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92DA1-E43D-4DB8-61A9-FEFF431B7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B620C-C857-73D1-CBA1-56C1BDF77DEE}"/>
              </a:ext>
            </a:extLst>
          </p:cNvPr>
          <p:cNvSpPr>
            <a:spLocks noGrp="1"/>
          </p:cNvSpPr>
          <p:nvPr>
            <p:ph type="title"/>
          </p:nvPr>
        </p:nvSpPr>
        <p:spPr>
          <a:xfrm>
            <a:off x="581191" y="729714"/>
            <a:ext cx="11029616" cy="541629"/>
          </a:xfrm>
        </p:spPr>
        <p:txBody>
          <a:bodyPr>
            <a:noAutofit/>
          </a:bodyPr>
          <a:lstStyle/>
          <a:p>
            <a:pPr algn="ctr"/>
            <a:r>
              <a:rPr lang="en-IN" dirty="0"/>
              <a:t>Final Conclusion &amp; Actionable Insights</a:t>
            </a:r>
            <a:endParaRPr lang="en-IN" b="1" dirty="0"/>
          </a:p>
        </p:txBody>
      </p:sp>
      <p:sp>
        <p:nvSpPr>
          <p:cNvPr id="8" name="TextBox 7">
            <a:extLst>
              <a:ext uri="{FF2B5EF4-FFF2-40B4-BE49-F238E27FC236}">
                <a16:creationId xmlns:a16="http://schemas.microsoft.com/office/drawing/2014/main" id="{37EC0F12-358F-631C-FDA0-C7E3DCA6C3A2}"/>
              </a:ext>
            </a:extLst>
          </p:cNvPr>
          <p:cNvSpPr txBox="1"/>
          <p:nvPr/>
        </p:nvSpPr>
        <p:spPr>
          <a:xfrm>
            <a:off x="575004" y="3859433"/>
            <a:ext cx="11029618"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Poppins Medium" panose="00000600000000000000" pitchFamily="2" charset="0"/>
                <a:cs typeface="Poppins Medium" panose="00000600000000000000" pitchFamily="2" charset="0"/>
              </a:rPr>
              <a:t>2 . </a:t>
            </a:r>
            <a:r>
              <a:rPr lang="en-IN" dirty="0">
                <a:latin typeface="Poppins Medium" panose="00000600000000000000" pitchFamily="2" charset="0"/>
                <a:cs typeface="Poppins Medium" panose="00000600000000000000" pitchFamily="2" charset="0"/>
              </a:rPr>
              <a:t>The Value Opportunity: Our 'Premium Diner' segment is our most profitable. We should immediately focus on targeted marketing and loyalty campaigns to retain these high-value customers and find more like them.</a:t>
            </a:r>
          </a:p>
        </p:txBody>
      </p:sp>
      <p:sp>
        <p:nvSpPr>
          <p:cNvPr id="4" name="TextBox 3">
            <a:extLst>
              <a:ext uri="{FF2B5EF4-FFF2-40B4-BE49-F238E27FC236}">
                <a16:creationId xmlns:a16="http://schemas.microsoft.com/office/drawing/2014/main" id="{330AADDA-D75E-E79A-8A8F-7EE46A5FD255}"/>
              </a:ext>
            </a:extLst>
          </p:cNvPr>
          <p:cNvSpPr txBox="1"/>
          <p:nvPr/>
        </p:nvSpPr>
        <p:spPr>
          <a:xfrm>
            <a:off x="575004" y="1925531"/>
            <a:ext cx="11029618" cy="2031325"/>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Key Insights : </a:t>
            </a:r>
            <a:r>
              <a:rPr lang="en-IN" b="1" dirty="0">
                <a:latin typeface="Poppins Medium" panose="00000600000000000000" pitchFamily="2" charset="0"/>
                <a:cs typeface="Poppins Medium" panose="00000600000000000000" pitchFamily="2" charset="0"/>
              </a:rPr>
              <a:t>This analysis provides us with a clear, data-driven path forward :</a:t>
            </a:r>
          </a:p>
          <a:p>
            <a:endParaRPr lang="en-US"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b="1" dirty="0">
                <a:latin typeface="Poppins Medium" panose="00000600000000000000" pitchFamily="2" charset="0"/>
                <a:cs typeface="Poppins Medium" panose="00000600000000000000" pitchFamily="2" charset="0"/>
              </a:rPr>
              <a:t>1 . </a:t>
            </a:r>
            <a:r>
              <a:rPr lang="en-IN" dirty="0">
                <a:latin typeface="Poppins Medium" panose="00000600000000000000" pitchFamily="2" charset="0"/>
                <a:cs typeface="Poppins Medium" panose="00000600000000000000" pitchFamily="2" charset="0"/>
              </a:rPr>
              <a:t>The Volume Opportunity: Our largest opportunity is to elevate the experience for the 'General Customer'. Even a small increase in their 3.61 average review would significantly lift our overall score. We can use this dashboard to drill down into their specific preferences and locations to find opportunities for improvement.</a:t>
            </a:r>
          </a:p>
          <a:p>
            <a:pPr marL="285750" indent="-285750">
              <a:buFont typeface="Wingdings" panose="05000000000000000000" pitchFamily="2" charset="2"/>
              <a:buChar char="Ø"/>
            </a:pPr>
            <a:endParaRPr lang="en-IN" dirty="0">
              <a:latin typeface="Poppins Medium" panose="00000600000000000000" pitchFamily="2" charset="0"/>
              <a:cs typeface="Poppins Medium" panose="00000600000000000000" pitchFamily="2" charset="0"/>
            </a:endParaRPr>
          </a:p>
        </p:txBody>
      </p:sp>
      <p:sp>
        <p:nvSpPr>
          <p:cNvPr id="13" name="Rectangle 12">
            <a:extLst>
              <a:ext uri="{FF2B5EF4-FFF2-40B4-BE49-F238E27FC236}">
                <a16:creationId xmlns:a16="http://schemas.microsoft.com/office/drawing/2014/main" id="{AB776925-6884-31DB-9FD7-C60783C41585}"/>
              </a:ext>
            </a:extLst>
          </p:cNvPr>
          <p:cNvSpPr/>
          <p:nvPr/>
        </p:nvSpPr>
        <p:spPr>
          <a:xfrm>
            <a:off x="0" y="1400464"/>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14" name="TextBox 13">
            <a:extLst>
              <a:ext uri="{FF2B5EF4-FFF2-40B4-BE49-F238E27FC236}">
                <a16:creationId xmlns:a16="http://schemas.microsoft.com/office/drawing/2014/main" id="{D5051FAF-E593-70DF-B69A-911322A19561}"/>
              </a:ext>
            </a:extLst>
          </p:cNvPr>
          <p:cNvSpPr txBox="1"/>
          <p:nvPr/>
        </p:nvSpPr>
        <p:spPr>
          <a:xfrm>
            <a:off x="1736068" y="1430406"/>
            <a:ext cx="8719865" cy="400110"/>
          </a:xfrm>
          <a:prstGeom prst="rect">
            <a:avLst/>
          </a:prstGeom>
          <a:noFill/>
        </p:spPr>
        <p:txBody>
          <a:bodyPr wrap="square" rtlCol="0">
            <a:spAutoFit/>
          </a:bodyPr>
          <a:lstStyle/>
          <a:p>
            <a:pPr algn="ctr"/>
            <a:r>
              <a:rPr lang="en-IN" sz="2000" dirty="0">
                <a:latin typeface="Poppins Medium" panose="00000600000000000000" pitchFamily="2" charset="0"/>
                <a:cs typeface="Poppins Medium" panose="00000600000000000000" pitchFamily="2" charset="0"/>
              </a:rPr>
              <a:t>This analysis provides us with a clear, data-driven path forward.</a:t>
            </a:r>
          </a:p>
        </p:txBody>
      </p:sp>
      <p:pic>
        <p:nvPicPr>
          <p:cNvPr id="18" name="Picture 17">
            <a:extLst>
              <a:ext uri="{FF2B5EF4-FFF2-40B4-BE49-F238E27FC236}">
                <a16:creationId xmlns:a16="http://schemas.microsoft.com/office/drawing/2014/main" id="{323EE77A-A3AC-E480-589E-BA8097166E9F}"/>
              </a:ext>
            </a:extLst>
          </p:cNvPr>
          <p:cNvPicPr>
            <a:picLocks noChangeAspect="1"/>
          </p:cNvPicPr>
          <p:nvPr/>
        </p:nvPicPr>
        <p:blipFill>
          <a:blip r:embed="rId2"/>
          <a:stretch>
            <a:fillRect/>
          </a:stretch>
        </p:blipFill>
        <p:spPr>
          <a:xfrm>
            <a:off x="1940190" y="737603"/>
            <a:ext cx="533740" cy="533740"/>
          </a:xfrm>
          <a:prstGeom prst="rect">
            <a:avLst/>
          </a:prstGeom>
        </p:spPr>
      </p:pic>
      <p:sp>
        <p:nvSpPr>
          <p:cNvPr id="3" name="TextBox 2">
            <a:extLst>
              <a:ext uri="{FF2B5EF4-FFF2-40B4-BE49-F238E27FC236}">
                <a16:creationId xmlns:a16="http://schemas.microsoft.com/office/drawing/2014/main" id="{E712F3FD-47ED-0A64-1126-C5F7B0F08483}"/>
              </a:ext>
            </a:extLst>
          </p:cNvPr>
          <p:cNvSpPr txBox="1"/>
          <p:nvPr/>
        </p:nvSpPr>
        <p:spPr>
          <a:xfrm>
            <a:off x="575004" y="5104428"/>
            <a:ext cx="11029618" cy="646331"/>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Poppins Medium" panose="00000600000000000000" pitchFamily="2" charset="0"/>
                <a:cs typeface="Poppins Medium" panose="00000600000000000000" pitchFamily="2" charset="0"/>
              </a:rPr>
              <a:t>3 . </a:t>
            </a:r>
            <a:r>
              <a:rPr lang="en-IN" dirty="0">
                <a:latin typeface="Poppins Medium" panose="00000600000000000000" pitchFamily="2" charset="0"/>
                <a:cs typeface="Poppins Medium" panose="00000600000000000000" pitchFamily="2" charset="0"/>
              </a:rPr>
              <a:t>The Niche Opportunity: While 'Cuisine Explorers' didn't emerge as a large segment, we now have a robust framework to identify and cultivate niche customer groups in the future.</a:t>
            </a:r>
          </a:p>
        </p:txBody>
      </p:sp>
    </p:spTree>
    <p:extLst>
      <p:ext uri="{BB962C8B-B14F-4D97-AF65-F5344CB8AC3E}">
        <p14:creationId xmlns:p14="http://schemas.microsoft.com/office/powerpoint/2010/main" val="3235926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D8D4-43D3-3EC8-2755-934617FBC2A8}"/>
              </a:ext>
            </a:extLst>
          </p:cNvPr>
          <p:cNvSpPr>
            <a:spLocks noGrp="1"/>
          </p:cNvSpPr>
          <p:nvPr>
            <p:ph type="title"/>
          </p:nvPr>
        </p:nvSpPr>
        <p:spPr>
          <a:xfrm>
            <a:off x="581192" y="1091116"/>
            <a:ext cx="11029616" cy="636442"/>
          </a:xfrm>
        </p:spPr>
        <p:txBody>
          <a:bodyPr>
            <a:noAutofit/>
          </a:bodyPr>
          <a:lstStyle/>
          <a:p>
            <a:pPr algn="ctr"/>
            <a:r>
              <a:rPr lang="en-IN" sz="4000" dirty="0"/>
              <a:t>Thank you</a:t>
            </a:r>
          </a:p>
        </p:txBody>
      </p:sp>
      <p:sp>
        <p:nvSpPr>
          <p:cNvPr id="3" name="Rectangle 2">
            <a:extLst>
              <a:ext uri="{FF2B5EF4-FFF2-40B4-BE49-F238E27FC236}">
                <a16:creationId xmlns:a16="http://schemas.microsoft.com/office/drawing/2014/main" id="{E591D2AD-F753-AB7F-E58E-29ACFAF0DBD3}"/>
              </a:ext>
            </a:extLst>
          </p:cNvPr>
          <p:cNvSpPr/>
          <p:nvPr/>
        </p:nvSpPr>
        <p:spPr>
          <a:xfrm>
            <a:off x="0" y="578115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Poppins Medium" panose="00000600000000000000" pitchFamily="2" charset="0"/>
                <a:cs typeface="Poppins Medium" panose="00000600000000000000" pitchFamily="2" charset="0"/>
              </a:rPr>
              <a:t>Thank you for your time and attention!</a:t>
            </a: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5C0A8CD9-93B3-478A-0D66-69FD11CE2E0A}"/>
              </a:ext>
            </a:extLst>
          </p:cNvPr>
          <p:cNvSpPr txBox="1"/>
          <p:nvPr/>
        </p:nvSpPr>
        <p:spPr>
          <a:xfrm>
            <a:off x="581192" y="2644170"/>
            <a:ext cx="11029616" cy="1569660"/>
          </a:xfrm>
          <a:prstGeom prst="rect">
            <a:avLst/>
          </a:prstGeom>
          <a:noFill/>
        </p:spPr>
        <p:txBody>
          <a:bodyPr wrap="square" rtlCol="0">
            <a:spAutoFit/>
          </a:bodyPr>
          <a:lstStyle/>
          <a:p>
            <a:pPr algn="ctr"/>
            <a:r>
              <a:rPr lang="en-US" sz="2400" dirty="0">
                <a:latin typeface="Poppins Medium" panose="00000600000000000000" pitchFamily="2" charset="0"/>
                <a:cs typeface="Poppins Medium" panose="00000600000000000000" pitchFamily="2" charset="0"/>
              </a:rPr>
              <a:t>We appreciate the opportunity to present our project on Customer Sentiment &amp; Food Trend Analysis.</a:t>
            </a:r>
            <a:br>
              <a:rPr lang="en-US" sz="2400" dirty="0">
                <a:latin typeface="Poppins Medium" panose="00000600000000000000" pitchFamily="2" charset="0"/>
                <a:cs typeface="Poppins Medium" panose="00000600000000000000" pitchFamily="2" charset="0"/>
              </a:rPr>
            </a:br>
            <a:r>
              <a:rPr lang="en-US" sz="2400" dirty="0">
                <a:latin typeface="Poppins Medium" panose="00000600000000000000" pitchFamily="2" charset="0"/>
                <a:cs typeface="Poppins Medium" panose="00000600000000000000" pitchFamily="2" charset="0"/>
              </a:rPr>
              <a:t>Your feedback and suggestions will help us improve and take this work further.</a:t>
            </a:r>
            <a:endParaRPr lang="en-IN" sz="2400" dirty="0">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266AB747-62CB-3037-05A8-2F09435D9ED4}"/>
              </a:ext>
            </a:extLst>
          </p:cNvPr>
          <p:cNvPicPr>
            <a:picLocks noChangeAspect="1"/>
          </p:cNvPicPr>
          <p:nvPr/>
        </p:nvPicPr>
        <p:blipFill>
          <a:blip r:embed="rId2"/>
          <a:stretch>
            <a:fillRect/>
          </a:stretch>
        </p:blipFill>
        <p:spPr>
          <a:xfrm>
            <a:off x="450636" y="622360"/>
            <a:ext cx="321535" cy="321535"/>
          </a:xfrm>
          <a:prstGeom prst="rect">
            <a:avLst/>
          </a:prstGeom>
        </p:spPr>
      </p:pic>
      <p:sp>
        <p:nvSpPr>
          <p:cNvPr id="9" name="Title 1">
            <a:extLst>
              <a:ext uri="{FF2B5EF4-FFF2-40B4-BE49-F238E27FC236}">
                <a16:creationId xmlns:a16="http://schemas.microsoft.com/office/drawing/2014/main" id="{610EA478-B5CB-91F0-1A52-E942703F6975}"/>
              </a:ext>
            </a:extLst>
          </p:cNvPr>
          <p:cNvSpPr txBox="1">
            <a:spLocks/>
          </p:cNvSpPr>
          <p:nvPr/>
        </p:nvSpPr>
        <p:spPr>
          <a:xfrm>
            <a:off x="772171" y="669380"/>
            <a:ext cx="1227950" cy="274514"/>
          </a:xfrm>
          <a:prstGeom prst="rect">
            <a:avLst/>
          </a:prstGeom>
        </p:spPr>
        <p:txBody>
          <a:bodyPr vert="horz" lIns="91440" tIns="45720" rIns="91440" bIns="45720" rtlCol="0" anchor="b">
            <a:normAutofit fontScale="475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Team : 06</a:t>
            </a:r>
          </a:p>
        </p:txBody>
      </p:sp>
      <p:pic>
        <p:nvPicPr>
          <p:cNvPr id="6" name="Picture 5">
            <a:extLst>
              <a:ext uri="{FF2B5EF4-FFF2-40B4-BE49-F238E27FC236}">
                <a16:creationId xmlns:a16="http://schemas.microsoft.com/office/drawing/2014/main" id="{19D655D2-999D-D95D-53A9-E6C6A27A9CCB}"/>
              </a:ext>
            </a:extLst>
          </p:cNvPr>
          <p:cNvPicPr>
            <a:picLocks noChangeAspect="1"/>
          </p:cNvPicPr>
          <p:nvPr/>
        </p:nvPicPr>
        <p:blipFill>
          <a:blip r:embed="rId3"/>
          <a:stretch>
            <a:fillRect/>
          </a:stretch>
        </p:blipFill>
        <p:spPr>
          <a:xfrm>
            <a:off x="1114681" y="5578389"/>
            <a:ext cx="1269841" cy="1269841"/>
          </a:xfrm>
          <a:prstGeom prst="rect">
            <a:avLst/>
          </a:prstGeom>
        </p:spPr>
      </p:pic>
    </p:spTree>
    <p:extLst>
      <p:ext uri="{BB962C8B-B14F-4D97-AF65-F5344CB8AC3E}">
        <p14:creationId xmlns:p14="http://schemas.microsoft.com/office/powerpoint/2010/main" val="380697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692F-3395-A33E-9793-5EAAAEFB3836}"/>
              </a:ext>
            </a:extLst>
          </p:cNvPr>
          <p:cNvSpPr>
            <a:spLocks noGrp="1"/>
          </p:cNvSpPr>
          <p:nvPr>
            <p:ph type="title"/>
          </p:nvPr>
        </p:nvSpPr>
        <p:spPr>
          <a:xfrm>
            <a:off x="457907" y="707922"/>
            <a:ext cx="11029616" cy="737786"/>
          </a:xfrm>
        </p:spPr>
        <p:txBody>
          <a:bodyPr>
            <a:normAutofit/>
          </a:bodyPr>
          <a:lstStyle/>
          <a:p>
            <a:pPr algn="ctr"/>
            <a:r>
              <a:rPr lang="en-IN" sz="4000" dirty="0"/>
              <a:t>Team Members</a:t>
            </a:r>
          </a:p>
        </p:txBody>
      </p:sp>
      <p:pic>
        <p:nvPicPr>
          <p:cNvPr id="10" name="Picture 9">
            <a:extLst>
              <a:ext uri="{FF2B5EF4-FFF2-40B4-BE49-F238E27FC236}">
                <a16:creationId xmlns:a16="http://schemas.microsoft.com/office/drawing/2014/main" id="{63548AE5-12B7-A1FD-6079-75F40226E601}"/>
              </a:ext>
            </a:extLst>
          </p:cNvPr>
          <p:cNvPicPr>
            <a:picLocks noChangeAspect="1"/>
          </p:cNvPicPr>
          <p:nvPr/>
        </p:nvPicPr>
        <p:blipFill>
          <a:blip r:embed="rId2"/>
          <a:stretch>
            <a:fillRect/>
          </a:stretch>
        </p:blipFill>
        <p:spPr>
          <a:xfrm>
            <a:off x="1057676" y="1930458"/>
            <a:ext cx="810072" cy="810072"/>
          </a:xfrm>
          <a:prstGeom prst="rect">
            <a:avLst/>
          </a:prstGeom>
        </p:spPr>
      </p:pic>
      <p:sp>
        <p:nvSpPr>
          <p:cNvPr id="11" name="TextBox 10">
            <a:extLst>
              <a:ext uri="{FF2B5EF4-FFF2-40B4-BE49-F238E27FC236}">
                <a16:creationId xmlns:a16="http://schemas.microsoft.com/office/drawing/2014/main" id="{6F505AE1-7C90-52B6-C795-EDD03516CD6C}"/>
              </a:ext>
            </a:extLst>
          </p:cNvPr>
          <p:cNvSpPr txBox="1"/>
          <p:nvPr/>
        </p:nvSpPr>
        <p:spPr>
          <a:xfrm>
            <a:off x="2349910" y="2073884"/>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JAGRUTI DESALE</a:t>
            </a:r>
          </a:p>
        </p:txBody>
      </p:sp>
      <p:pic>
        <p:nvPicPr>
          <p:cNvPr id="13" name="Picture 12">
            <a:extLst>
              <a:ext uri="{FF2B5EF4-FFF2-40B4-BE49-F238E27FC236}">
                <a16:creationId xmlns:a16="http://schemas.microsoft.com/office/drawing/2014/main" id="{31A90B7A-B356-D084-608D-318A3F9884E1}"/>
              </a:ext>
            </a:extLst>
          </p:cNvPr>
          <p:cNvPicPr>
            <a:picLocks noChangeAspect="1"/>
          </p:cNvPicPr>
          <p:nvPr/>
        </p:nvPicPr>
        <p:blipFill>
          <a:blip r:embed="rId3"/>
          <a:stretch>
            <a:fillRect/>
          </a:stretch>
        </p:blipFill>
        <p:spPr>
          <a:xfrm>
            <a:off x="1057675" y="3225280"/>
            <a:ext cx="810073" cy="810073"/>
          </a:xfrm>
          <a:prstGeom prst="rect">
            <a:avLst/>
          </a:prstGeom>
        </p:spPr>
      </p:pic>
      <p:sp>
        <p:nvSpPr>
          <p:cNvPr id="14" name="TextBox 13">
            <a:extLst>
              <a:ext uri="{FF2B5EF4-FFF2-40B4-BE49-F238E27FC236}">
                <a16:creationId xmlns:a16="http://schemas.microsoft.com/office/drawing/2014/main" id="{C454C8CE-EA9A-7324-00BF-0970F8F50703}"/>
              </a:ext>
            </a:extLst>
          </p:cNvPr>
          <p:cNvSpPr txBox="1"/>
          <p:nvPr/>
        </p:nvSpPr>
        <p:spPr>
          <a:xfrm>
            <a:off x="2349910" y="3368706"/>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SANSKAR CHOUDHARI</a:t>
            </a:r>
          </a:p>
        </p:txBody>
      </p:sp>
      <p:pic>
        <p:nvPicPr>
          <p:cNvPr id="16" name="Picture 15">
            <a:extLst>
              <a:ext uri="{FF2B5EF4-FFF2-40B4-BE49-F238E27FC236}">
                <a16:creationId xmlns:a16="http://schemas.microsoft.com/office/drawing/2014/main" id="{90D499ED-D38D-0A62-D4E9-6D623EA76C9B}"/>
              </a:ext>
            </a:extLst>
          </p:cNvPr>
          <p:cNvPicPr>
            <a:picLocks noChangeAspect="1"/>
          </p:cNvPicPr>
          <p:nvPr/>
        </p:nvPicPr>
        <p:blipFill>
          <a:blip r:embed="rId4"/>
          <a:stretch>
            <a:fillRect/>
          </a:stretch>
        </p:blipFill>
        <p:spPr>
          <a:xfrm>
            <a:off x="1057675" y="4520102"/>
            <a:ext cx="810072" cy="810072"/>
          </a:xfrm>
          <a:prstGeom prst="rect">
            <a:avLst/>
          </a:prstGeom>
        </p:spPr>
      </p:pic>
      <p:sp>
        <p:nvSpPr>
          <p:cNvPr id="17" name="TextBox 16">
            <a:extLst>
              <a:ext uri="{FF2B5EF4-FFF2-40B4-BE49-F238E27FC236}">
                <a16:creationId xmlns:a16="http://schemas.microsoft.com/office/drawing/2014/main" id="{47EA1216-729E-A705-F72A-4EBFE1DD545F}"/>
              </a:ext>
            </a:extLst>
          </p:cNvPr>
          <p:cNvSpPr txBox="1"/>
          <p:nvPr/>
        </p:nvSpPr>
        <p:spPr>
          <a:xfrm>
            <a:off x="2349910" y="4663528"/>
            <a:ext cx="6558116" cy="523220"/>
          </a:xfrm>
          <a:prstGeom prst="rect">
            <a:avLst/>
          </a:prstGeom>
          <a:noFill/>
        </p:spPr>
        <p:txBody>
          <a:bodyPr wrap="square" rtlCol="0">
            <a:spAutoFit/>
          </a:bodyPr>
          <a:lstStyle/>
          <a:p>
            <a:r>
              <a:rPr lang="en-IN" sz="2800" dirty="0">
                <a:latin typeface="+mj-lt"/>
                <a:cs typeface="Poppins Medium" panose="00000600000000000000" pitchFamily="2" charset="0"/>
              </a:rPr>
              <a:t>ADITYA SINGH</a:t>
            </a:r>
          </a:p>
        </p:txBody>
      </p:sp>
      <p:pic>
        <p:nvPicPr>
          <p:cNvPr id="18" name="Picture 17">
            <a:extLst>
              <a:ext uri="{FF2B5EF4-FFF2-40B4-BE49-F238E27FC236}">
                <a16:creationId xmlns:a16="http://schemas.microsoft.com/office/drawing/2014/main" id="{9FFC7827-27FA-E782-2B29-C7A931A3ABEE}"/>
              </a:ext>
            </a:extLst>
          </p:cNvPr>
          <p:cNvPicPr>
            <a:picLocks noChangeAspect="1"/>
          </p:cNvPicPr>
          <p:nvPr/>
        </p:nvPicPr>
        <p:blipFill>
          <a:blip r:embed="rId5"/>
          <a:stretch>
            <a:fillRect/>
          </a:stretch>
        </p:blipFill>
        <p:spPr>
          <a:xfrm>
            <a:off x="6664698" y="1645330"/>
            <a:ext cx="5212670" cy="5212670"/>
          </a:xfrm>
          <a:prstGeom prst="rect">
            <a:avLst/>
          </a:prstGeom>
        </p:spPr>
      </p:pic>
    </p:spTree>
    <p:extLst>
      <p:ext uri="{BB962C8B-B14F-4D97-AF65-F5344CB8AC3E}">
        <p14:creationId xmlns:p14="http://schemas.microsoft.com/office/powerpoint/2010/main" val="323563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949867"/>
            <a:ext cx="11029616" cy="602850"/>
          </a:xfrm>
        </p:spPr>
        <p:txBody>
          <a:bodyPr>
            <a:noAutofit/>
          </a:bodyPr>
          <a:lstStyle/>
          <a:p>
            <a:pPr algn="ctr"/>
            <a:r>
              <a:rPr lang="en-US" sz="4000" dirty="0"/>
              <a:t>Project Introduction</a:t>
            </a:r>
          </a:p>
        </p:txBody>
      </p:sp>
      <p:sp>
        <p:nvSpPr>
          <p:cNvPr id="6" name="TextBox 5">
            <a:extLst>
              <a:ext uri="{FF2B5EF4-FFF2-40B4-BE49-F238E27FC236}">
                <a16:creationId xmlns:a16="http://schemas.microsoft.com/office/drawing/2014/main" id="{BE9A4045-75E3-F926-4B16-B5C40BB2A66C}"/>
              </a:ext>
            </a:extLst>
          </p:cNvPr>
          <p:cNvSpPr txBox="1"/>
          <p:nvPr/>
        </p:nvSpPr>
        <p:spPr>
          <a:xfrm>
            <a:off x="581192" y="2064775"/>
            <a:ext cx="11029616"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Food delivery platforms like Swiggy and Zomato generate huge volumes of customer feedback in the form of ratings, reviews, and order data. This feedback contains valuable insights about customer preferences, satisfaction levels, and product performance. However, businesses often fail to leverage this raw data effectively due to its unstructured nature.</a:t>
            </a:r>
            <a:endParaRPr lang="en-IN" sz="2000" dirty="0">
              <a:latin typeface="Poppins Medium" panose="00000600000000000000" pitchFamily="2" charset="0"/>
              <a:cs typeface="Poppins Medium" panose="00000600000000000000" pitchFamily="2" charset="0"/>
            </a:endParaRPr>
          </a:p>
        </p:txBody>
      </p:sp>
      <p:sp>
        <p:nvSpPr>
          <p:cNvPr id="7" name="TextBox 6">
            <a:extLst>
              <a:ext uri="{FF2B5EF4-FFF2-40B4-BE49-F238E27FC236}">
                <a16:creationId xmlns:a16="http://schemas.microsoft.com/office/drawing/2014/main" id="{4FB2BBCE-96E4-E9B0-259B-F926DB5BF0C2}"/>
              </a:ext>
            </a:extLst>
          </p:cNvPr>
          <p:cNvSpPr txBox="1"/>
          <p:nvPr/>
        </p:nvSpPr>
        <p:spPr>
          <a:xfrm>
            <a:off x="581192" y="4117258"/>
            <a:ext cx="11029616"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Poppins Medium" panose="00000600000000000000" pitchFamily="2" charset="0"/>
                <a:cs typeface="Poppins Medium" panose="00000600000000000000" pitchFamily="2" charset="0"/>
              </a:rPr>
              <a:t>Our project aims to analyze customer feedback using Power BI to transform ratings into meaningful insights. We classified customer feedback into Positive, Average, and Negative sentiments, enabling a deeper understanding of customer experiences.</a:t>
            </a:r>
            <a:endParaRPr lang="en-IN" sz="2000" dirty="0">
              <a:latin typeface="Poppins Medium" panose="00000600000000000000" pitchFamily="2" charset="0"/>
              <a:cs typeface="Poppins Medium" panose="00000600000000000000" pitchFamily="2" charset="0"/>
            </a:endParaRPr>
          </a:p>
        </p:txBody>
      </p:sp>
      <p:pic>
        <p:nvPicPr>
          <p:cNvPr id="4" name="Picture 3">
            <a:extLst>
              <a:ext uri="{FF2B5EF4-FFF2-40B4-BE49-F238E27FC236}">
                <a16:creationId xmlns:a16="http://schemas.microsoft.com/office/drawing/2014/main" id="{B854A533-B6CB-8119-604A-F95A7782EB1B}"/>
              </a:ext>
            </a:extLst>
          </p:cNvPr>
          <p:cNvPicPr>
            <a:picLocks noChangeAspect="1"/>
          </p:cNvPicPr>
          <p:nvPr/>
        </p:nvPicPr>
        <p:blipFill>
          <a:blip r:embed="rId4"/>
          <a:stretch>
            <a:fillRect/>
          </a:stretch>
        </p:blipFill>
        <p:spPr>
          <a:xfrm>
            <a:off x="7669422" y="5299447"/>
            <a:ext cx="1558553" cy="1558553"/>
          </a:xfrm>
          <a:prstGeom prst="rect">
            <a:avLst/>
          </a:prstGeom>
        </p:spPr>
      </p:pic>
    </p:spTree>
    <p:extLst>
      <p:ext uri="{BB962C8B-B14F-4D97-AF65-F5344CB8AC3E}">
        <p14:creationId xmlns:p14="http://schemas.microsoft.com/office/powerpoint/2010/main" val="2633271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D381-411E-C901-65D4-87B97589ACAE}"/>
              </a:ext>
            </a:extLst>
          </p:cNvPr>
          <p:cNvSpPr>
            <a:spLocks noGrp="1"/>
          </p:cNvSpPr>
          <p:nvPr>
            <p:ph type="title"/>
          </p:nvPr>
        </p:nvSpPr>
        <p:spPr>
          <a:xfrm>
            <a:off x="581191" y="882650"/>
            <a:ext cx="11029616" cy="534024"/>
          </a:xfrm>
        </p:spPr>
        <p:txBody>
          <a:bodyPr>
            <a:noAutofit/>
          </a:bodyPr>
          <a:lstStyle/>
          <a:p>
            <a:pPr algn="ctr"/>
            <a:r>
              <a:rPr lang="en-IN" sz="4000" dirty="0"/>
              <a:t>Project Overview</a:t>
            </a:r>
          </a:p>
        </p:txBody>
      </p:sp>
      <p:sp>
        <p:nvSpPr>
          <p:cNvPr id="5" name="Rectangle 2">
            <a:extLst>
              <a:ext uri="{FF2B5EF4-FFF2-40B4-BE49-F238E27FC236}">
                <a16:creationId xmlns:a16="http://schemas.microsoft.com/office/drawing/2014/main" id="{227E5C0B-D258-A5FA-766F-B74FE1F04839}"/>
              </a:ext>
            </a:extLst>
          </p:cNvPr>
          <p:cNvSpPr>
            <a:spLocks noGrp="1" noChangeArrowheads="1"/>
          </p:cNvSpPr>
          <p:nvPr>
            <p:ph idx="1"/>
          </p:nvPr>
        </p:nvSpPr>
        <p:spPr bwMode="auto">
          <a:xfrm>
            <a:off x="648995" y="1571508"/>
            <a:ext cx="10894008" cy="185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Focus on analyzing customer behavior toward food brands using collected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Utilized Power BI for visualization and analysis.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Identified seasonal trends, demand patterns, and brand performance.</a:t>
            </a:r>
          </a:p>
        </p:txBody>
      </p:sp>
      <p:sp>
        <p:nvSpPr>
          <p:cNvPr id="6" name="Title 1">
            <a:extLst>
              <a:ext uri="{FF2B5EF4-FFF2-40B4-BE49-F238E27FC236}">
                <a16:creationId xmlns:a16="http://schemas.microsoft.com/office/drawing/2014/main" id="{64F20D61-8553-33A2-B237-27BCE2E26BF1}"/>
              </a:ext>
            </a:extLst>
          </p:cNvPr>
          <p:cNvSpPr txBox="1">
            <a:spLocks/>
          </p:cNvSpPr>
          <p:nvPr/>
        </p:nvSpPr>
        <p:spPr>
          <a:xfrm>
            <a:off x="581191" y="4100051"/>
            <a:ext cx="11029616" cy="534024"/>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000" dirty="0"/>
              <a:t>outcome</a:t>
            </a:r>
          </a:p>
        </p:txBody>
      </p:sp>
      <p:sp>
        <p:nvSpPr>
          <p:cNvPr id="8" name="Rectangle 7">
            <a:extLst>
              <a:ext uri="{FF2B5EF4-FFF2-40B4-BE49-F238E27FC236}">
                <a16:creationId xmlns:a16="http://schemas.microsoft.com/office/drawing/2014/main" id="{06AD0DCB-8247-01FE-A609-30FABCD96A43}"/>
              </a:ext>
            </a:extLst>
          </p:cNvPr>
          <p:cNvSpPr/>
          <p:nvPr/>
        </p:nvSpPr>
        <p:spPr>
          <a:xfrm>
            <a:off x="0" y="497502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B9DE867B-B988-A67B-D3FA-BD4AC6F7EAD1}"/>
              </a:ext>
            </a:extLst>
          </p:cNvPr>
          <p:cNvSpPr txBox="1">
            <a:spLocks noChangeArrowheads="1"/>
          </p:cNvSpPr>
          <p:nvPr/>
        </p:nvSpPr>
        <p:spPr bwMode="auto">
          <a:xfrm>
            <a:off x="2224362" y="4827145"/>
            <a:ext cx="7743274" cy="622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defTabSz="914400" eaLnBrk="0" fontAlgn="base" hangingPunct="0">
              <a:lnSpc>
                <a:spcPct val="200000"/>
              </a:lnSpc>
              <a:spcBef>
                <a:spcPct val="0"/>
              </a:spcBef>
              <a:spcAft>
                <a:spcPct val="0"/>
              </a:spcAft>
              <a:buClrTx/>
              <a:buSzTx/>
              <a:buFont typeface="Wingdings" panose="05000000000000000000" pitchFamily="2" charset="2"/>
              <a:buChar char="ü"/>
            </a:pPr>
            <a:r>
              <a:rPr lang="en-US" sz="2000" b="1" dirty="0"/>
              <a:t>Understanding customer preferences for better business decisions.</a:t>
            </a:r>
            <a:endParaRPr lang="en-US" altLang="en-US" sz="2000" b="1" dirty="0">
              <a:solidFill>
                <a:schemeClr val="tx1"/>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685908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0703-33A1-8A3C-EDD7-3D63DED1FFA2}"/>
              </a:ext>
            </a:extLst>
          </p:cNvPr>
          <p:cNvSpPr>
            <a:spLocks noGrp="1"/>
          </p:cNvSpPr>
          <p:nvPr>
            <p:ph type="title"/>
          </p:nvPr>
        </p:nvSpPr>
        <p:spPr>
          <a:xfrm>
            <a:off x="581191" y="766914"/>
            <a:ext cx="11029616" cy="632347"/>
          </a:xfrm>
        </p:spPr>
        <p:txBody>
          <a:bodyPr>
            <a:normAutofit fontScale="90000"/>
          </a:bodyPr>
          <a:lstStyle/>
          <a:p>
            <a:pPr algn="ctr"/>
            <a:r>
              <a:rPr lang="en-IN" sz="4400" dirty="0"/>
              <a:t>Key</a:t>
            </a:r>
            <a:r>
              <a:rPr lang="en-IN" sz="4000" dirty="0"/>
              <a:t> </a:t>
            </a:r>
            <a:r>
              <a:rPr lang="en-IN" sz="4400" dirty="0"/>
              <a:t>Features</a:t>
            </a:r>
            <a:endParaRPr lang="en-IN" sz="4000" dirty="0"/>
          </a:p>
        </p:txBody>
      </p:sp>
      <p:sp>
        <p:nvSpPr>
          <p:cNvPr id="10" name="Rectangle 5">
            <a:extLst>
              <a:ext uri="{FF2B5EF4-FFF2-40B4-BE49-F238E27FC236}">
                <a16:creationId xmlns:a16="http://schemas.microsoft.com/office/drawing/2014/main" id="{2640847C-41EE-D350-5F7A-84A22663CFE3}"/>
              </a:ext>
            </a:extLst>
          </p:cNvPr>
          <p:cNvSpPr>
            <a:spLocks noGrp="1" noChangeArrowheads="1"/>
          </p:cNvSpPr>
          <p:nvPr>
            <p:ph idx="1"/>
          </p:nvPr>
        </p:nvSpPr>
        <p:spPr bwMode="auto">
          <a:xfrm>
            <a:off x="963183" y="1771955"/>
            <a:ext cx="10265631" cy="431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Collection &amp; preprocessing of sales and customer feedback data.</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Sentiment analysis (</a:t>
            </a:r>
            <a:r>
              <a:rPr lang="en-US" altLang="en-US" sz="2000" dirty="0">
                <a:solidFill>
                  <a:schemeClr val="tx1"/>
                </a:solidFill>
                <a:latin typeface="Poppins Medium" panose="00000600000000000000" pitchFamily="2" charset="0"/>
                <a:cs typeface="Poppins Medium" panose="00000600000000000000" pitchFamily="2" charset="0"/>
              </a:rPr>
              <a:t>Excellent&gt;4.5</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 Good&gt;4, Average&gt;3.5, Poor).</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 categories (Low: &lt;300, Medium: 300-600, High: &gt;600, premium: &gt;1000)</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Delivery Speed (</a:t>
            </a:r>
            <a:r>
              <a:rPr lang="en-US" altLang="en-US" sz="2000" dirty="0">
                <a:solidFill>
                  <a:schemeClr val="tx1"/>
                </a:solidFill>
                <a:latin typeface="Poppins Medium" panose="00000600000000000000" pitchFamily="2" charset="0"/>
                <a:cs typeface="Poppins Medium" panose="00000600000000000000" pitchFamily="2" charset="0"/>
              </a:rPr>
              <a:t>Fast: &lt;45 Min, Medium: 46-60 Min, Slow: &gt;60 Min)</a:t>
            </a:r>
            <a:endPar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endParaRP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Interactive Power BI dashboards with charts, filters, and drill-downs.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Poppins Medium" panose="00000600000000000000" pitchFamily="2" charset="0"/>
                <a:cs typeface="Poppins Medium" panose="00000600000000000000" pitchFamily="2" charset="0"/>
              </a:rPr>
              <a:t>Price</a:t>
            </a: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-wise and product-wise comparison.</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Poppins Medium" panose="00000600000000000000" pitchFamily="2" charset="0"/>
                <a:cs typeface="Poppins Medium" panose="00000600000000000000" pitchFamily="2" charset="0"/>
              </a:rPr>
              <a:t>Region-based and demographic insights.</a:t>
            </a:r>
          </a:p>
        </p:txBody>
      </p:sp>
    </p:spTree>
    <p:extLst>
      <p:ext uri="{BB962C8B-B14F-4D97-AF65-F5344CB8AC3E}">
        <p14:creationId xmlns:p14="http://schemas.microsoft.com/office/powerpoint/2010/main" val="18944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1130A-ECD1-3D9A-4D56-A9DB7A650C8E}"/>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B6D39ABA-E218-1994-DB40-7B27AB9F10DC}"/>
              </a:ext>
            </a:extLst>
          </p:cNvPr>
          <p:cNvSpPr/>
          <p:nvPr/>
        </p:nvSpPr>
        <p:spPr>
          <a:xfrm>
            <a:off x="0" y="1783208"/>
            <a:ext cx="12192000" cy="62292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37" name="Rectangle 36">
            <a:extLst>
              <a:ext uri="{FF2B5EF4-FFF2-40B4-BE49-F238E27FC236}">
                <a16:creationId xmlns:a16="http://schemas.microsoft.com/office/drawing/2014/main" id="{1D943F63-59A6-654A-04AB-E5900B7A743F}"/>
              </a:ext>
            </a:extLst>
          </p:cNvPr>
          <p:cNvSpPr/>
          <p:nvPr/>
        </p:nvSpPr>
        <p:spPr>
          <a:xfrm>
            <a:off x="0" y="3501971"/>
            <a:ext cx="12192000" cy="51808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2" name="Title 1">
            <a:extLst>
              <a:ext uri="{FF2B5EF4-FFF2-40B4-BE49-F238E27FC236}">
                <a16:creationId xmlns:a16="http://schemas.microsoft.com/office/drawing/2014/main" id="{85006DCA-5262-7337-B472-097074024848}"/>
              </a:ext>
            </a:extLst>
          </p:cNvPr>
          <p:cNvSpPr>
            <a:spLocks noGrp="1"/>
          </p:cNvSpPr>
          <p:nvPr>
            <p:ph type="title"/>
          </p:nvPr>
        </p:nvSpPr>
        <p:spPr>
          <a:xfrm>
            <a:off x="581192" y="835741"/>
            <a:ext cx="11029616" cy="754429"/>
          </a:xfrm>
        </p:spPr>
        <p:txBody>
          <a:bodyPr>
            <a:normAutofit/>
          </a:bodyPr>
          <a:lstStyle/>
          <a:p>
            <a:pPr algn="ctr"/>
            <a:r>
              <a:rPr lang="en-IN" sz="4000" dirty="0"/>
              <a:t>Milestones</a:t>
            </a:r>
          </a:p>
        </p:txBody>
      </p:sp>
      <p:sp>
        <p:nvSpPr>
          <p:cNvPr id="10" name="TextBox 9">
            <a:extLst>
              <a:ext uri="{FF2B5EF4-FFF2-40B4-BE49-F238E27FC236}">
                <a16:creationId xmlns:a16="http://schemas.microsoft.com/office/drawing/2014/main" id="{0FE9C277-6910-0BFA-4151-56551A2918C4}"/>
              </a:ext>
            </a:extLst>
          </p:cNvPr>
          <p:cNvSpPr txBox="1"/>
          <p:nvPr/>
        </p:nvSpPr>
        <p:spPr>
          <a:xfrm>
            <a:off x="581192" y="1833465"/>
            <a:ext cx="11029615" cy="523220"/>
          </a:xfrm>
          <a:prstGeom prst="rect">
            <a:avLst/>
          </a:prstGeom>
          <a:noFill/>
          <a:ln w="28575">
            <a:noFill/>
          </a:ln>
        </p:spPr>
        <p:txBody>
          <a:bodyPr wrap="square" rtlCol="0">
            <a:spAutoFit/>
          </a:bodyPr>
          <a:lstStyle/>
          <a:p>
            <a:pPr algn="ctr"/>
            <a:r>
              <a:rPr lang="en-IN" sz="2800" b="1" dirty="0">
                <a:latin typeface="Poppins Medium" panose="00000600000000000000" pitchFamily="2" charset="0"/>
                <a:cs typeface="Poppins Medium" panose="00000600000000000000" pitchFamily="2" charset="0"/>
              </a:rPr>
              <a:t>Customer Segmentation</a:t>
            </a:r>
          </a:p>
        </p:txBody>
      </p:sp>
      <p:sp>
        <p:nvSpPr>
          <p:cNvPr id="15" name="TextBox 14">
            <a:extLst>
              <a:ext uri="{FF2B5EF4-FFF2-40B4-BE49-F238E27FC236}">
                <a16:creationId xmlns:a16="http://schemas.microsoft.com/office/drawing/2014/main" id="{27D8B889-F9A0-D85A-36DA-EBB021A2E59D}"/>
              </a:ext>
            </a:extLst>
          </p:cNvPr>
          <p:cNvSpPr txBox="1"/>
          <p:nvPr/>
        </p:nvSpPr>
        <p:spPr>
          <a:xfrm>
            <a:off x="1543373" y="2667786"/>
            <a:ext cx="8104479" cy="369332"/>
          </a:xfrm>
          <a:prstGeom prst="rect">
            <a:avLst/>
          </a:prstGeom>
          <a:noFill/>
        </p:spPr>
        <p:txBody>
          <a:bodyPr wrap="square">
            <a:spAutoFit/>
          </a:bodyPr>
          <a:lstStyle/>
          <a:p>
            <a:pPr marL="285750" indent="-285750">
              <a:buFont typeface="Wingdings" panose="05000000000000000000" pitchFamily="2" charset="2"/>
              <a:buChar char="Ø"/>
            </a:pPr>
            <a:r>
              <a:rPr lang="en-IN" b="1" dirty="0">
                <a:latin typeface="Poppins Medium" panose="00000600000000000000" pitchFamily="2" charset="0"/>
                <a:cs typeface="Poppins Medium" panose="00000600000000000000" pitchFamily="2" charset="0"/>
              </a:rPr>
              <a:t>Segmentation logic based on sentiment behaviour</a:t>
            </a:r>
          </a:p>
        </p:txBody>
      </p:sp>
      <p:pic>
        <p:nvPicPr>
          <p:cNvPr id="17" name="Picture 16">
            <a:extLst>
              <a:ext uri="{FF2B5EF4-FFF2-40B4-BE49-F238E27FC236}">
                <a16:creationId xmlns:a16="http://schemas.microsoft.com/office/drawing/2014/main" id="{958A8A9B-76DD-B3A7-02C7-903F66BA0935}"/>
              </a:ext>
            </a:extLst>
          </p:cNvPr>
          <p:cNvPicPr>
            <a:picLocks noChangeAspect="1"/>
          </p:cNvPicPr>
          <p:nvPr/>
        </p:nvPicPr>
        <p:blipFill>
          <a:blip r:embed="rId2"/>
          <a:stretch>
            <a:fillRect/>
          </a:stretch>
        </p:blipFill>
        <p:spPr>
          <a:xfrm>
            <a:off x="1193368" y="4494924"/>
            <a:ext cx="496289" cy="496289"/>
          </a:xfrm>
          <a:prstGeom prst="rect">
            <a:avLst/>
          </a:prstGeom>
        </p:spPr>
      </p:pic>
      <p:sp>
        <p:nvSpPr>
          <p:cNvPr id="21" name="TextBox 20">
            <a:extLst>
              <a:ext uri="{FF2B5EF4-FFF2-40B4-BE49-F238E27FC236}">
                <a16:creationId xmlns:a16="http://schemas.microsoft.com/office/drawing/2014/main" id="{C06AB28A-2EF3-10D4-5CD5-B32ACFF67778}"/>
              </a:ext>
            </a:extLst>
          </p:cNvPr>
          <p:cNvSpPr txBox="1"/>
          <p:nvPr/>
        </p:nvSpPr>
        <p:spPr>
          <a:xfrm>
            <a:off x="1937657" y="4543013"/>
            <a:ext cx="2252674" cy="400110"/>
          </a:xfrm>
          <a:prstGeom prst="rect">
            <a:avLst/>
          </a:prstGeom>
          <a:noFill/>
        </p:spPr>
        <p:txBody>
          <a:bodyPr wrap="square" rtlCol="0">
            <a:spAutoFit/>
          </a:bodyPr>
          <a:lstStyle/>
          <a:p>
            <a:r>
              <a:rPr lang="en-IN" sz="2000" dirty="0">
                <a:latin typeface="Poppins Medium" panose="00000600000000000000" pitchFamily="2" charset="0"/>
                <a:cs typeface="Poppins Medium" panose="00000600000000000000" pitchFamily="2" charset="0"/>
              </a:rPr>
              <a:t>JAGRUTI DESALE</a:t>
            </a:r>
          </a:p>
        </p:txBody>
      </p:sp>
      <p:pic>
        <p:nvPicPr>
          <p:cNvPr id="22" name="Picture 21">
            <a:extLst>
              <a:ext uri="{FF2B5EF4-FFF2-40B4-BE49-F238E27FC236}">
                <a16:creationId xmlns:a16="http://schemas.microsoft.com/office/drawing/2014/main" id="{6C8CC064-4655-2CD3-DD1C-23DC593BA391}"/>
              </a:ext>
            </a:extLst>
          </p:cNvPr>
          <p:cNvPicPr>
            <a:picLocks noChangeAspect="1"/>
          </p:cNvPicPr>
          <p:nvPr/>
        </p:nvPicPr>
        <p:blipFill>
          <a:blip r:embed="rId3"/>
          <a:stretch>
            <a:fillRect/>
          </a:stretch>
        </p:blipFill>
        <p:spPr>
          <a:xfrm>
            <a:off x="1198092" y="5268206"/>
            <a:ext cx="496289" cy="496289"/>
          </a:xfrm>
          <a:prstGeom prst="rect">
            <a:avLst/>
          </a:prstGeom>
        </p:spPr>
      </p:pic>
      <p:sp>
        <p:nvSpPr>
          <p:cNvPr id="23" name="TextBox 22">
            <a:extLst>
              <a:ext uri="{FF2B5EF4-FFF2-40B4-BE49-F238E27FC236}">
                <a16:creationId xmlns:a16="http://schemas.microsoft.com/office/drawing/2014/main" id="{14B4CAFF-C719-D3C1-D599-1DDE6A411CB6}"/>
              </a:ext>
            </a:extLst>
          </p:cNvPr>
          <p:cNvSpPr txBox="1"/>
          <p:nvPr/>
        </p:nvSpPr>
        <p:spPr>
          <a:xfrm>
            <a:off x="1937657" y="5316295"/>
            <a:ext cx="2977221" cy="400110"/>
          </a:xfrm>
          <a:prstGeom prst="rect">
            <a:avLst/>
          </a:prstGeom>
          <a:noFill/>
        </p:spPr>
        <p:txBody>
          <a:bodyPr wrap="square" rtlCol="0">
            <a:spAutoFit/>
          </a:bodyPr>
          <a:lstStyle/>
          <a:p>
            <a:r>
              <a:rPr lang="en-IN" sz="2000" dirty="0">
                <a:latin typeface="Poppins Medium" panose="00000600000000000000" pitchFamily="2" charset="0"/>
                <a:cs typeface="Poppins Medium" panose="00000600000000000000" pitchFamily="2" charset="0"/>
              </a:rPr>
              <a:t>SANSKAR CHOUDHARI</a:t>
            </a:r>
          </a:p>
        </p:txBody>
      </p:sp>
      <p:pic>
        <p:nvPicPr>
          <p:cNvPr id="25" name="Picture 24">
            <a:extLst>
              <a:ext uri="{FF2B5EF4-FFF2-40B4-BE49-F238E27FC236}">
                <a16:creationId xmlns:a16="http://schemas.microsoft.com/office/drawing/2014/main" id="{EC4FA03D-17C0-96E1-CD57-356DB761FD20}"/>
              </a:ext>
            </a:extLst>
          </p:cNvPr>
          <p:cNvPicPr>
            <a:picLocks noChangeAspect="1"/>
          </p:cNvPicPr>
          <p:nvPr/>
        </p:nvPicPr>
        <p:blipFill>
          <a:blip r:embed="rId4"/>
          <a:stretch>
            <a:fillRect/>
          </a:stretch>
        </p:blipFill>
        <p:spPr>
          <a:xfrm>
            <a:off x="1193367" y="6041487"/>
            <a:ext cx="496291" cy="496291"/>
          </a:xfrm>
          <a:prstGeom prst="rect">
            <a:avLst/>
          </a:prstGeom>
        </p:spPr>
      </p:pic>
      <p:sp>
        <p:nvSpPr>
          <p:cNvPr id="26" name="TextBox 25">
            <a:extLst>
              <a:ext uri="{FF2B5EF4-FFF2-40B4-BE49-F238E27FC236}">
                <a16:creationId xmlns:a16="http://schemas.microsoft.com/office/drawing/2014/main" id="{5FC6722C-3D02-7B54-7A37-1725B93AB168}"/>
              </a:ext>
            </a:extLst>
          </p:cNvPr>
          <p:cNvSpPr txBox="1"/>
          <p:nvPr/>
        </p:nvSpPr>
        <p:spPr>
          <a:xfrm>
            <a:off x="1937657" y="6089577"/>
            <a:ext cx="1932193" cy="400110"/>
          </a:xfrm>
          <a:prstGeom prst="rect">
            <a:avLst/>
          </a:prstGeom>
          <a:noFill/>
        </p:spPr>
        <p:txBody>
          <a:bodyPr wrap="square" rtlCol="0">
            <a:spAutoFit/>
          </a:bodyPr>
          <a:lstStyle/>
          <a:p>
            <a:r>
              <a:rPr lang="en-IN" sz="2000" dirty="0">
                <a:latin typeface="Poppins Medium" panose="00000600000000000000" pitchFamily="2" charset="0"/>
                <a:cs typeface="Poppins Medium" panose="00000600000000000000" pitchFamily="2" charset="0"/>
              </a:rPr>
              <a:t>ADITYA SINGH</a:t>
            </a:r>
          </a:p>
        </p:txBody>
      </p:sp>
      <p:pic>
        <p:nvPicPr>
          <p:cNvPr id="28" name="Picture 27">
            <a:extLst>
              <a:ext uri="{FF2B5EF4-FFF2-40B4-BE49-F238E27FC236}">
                <a16:creationId xmlns:a16="http://schemas.microsoft.com/office/drawing/2014/main" id="{ED50CC96-FF1B-E129-FAE0-AF083531F501}"/>
              </a:ext>
            </a:extLst>
          </p:cNvPr>
          <p:cNvPicPr>
            <a:picLocks noChangeAspect="1"/>
          </p:cNvPicPr>
          <p:nvPr/>
        </p:nvPicPr>
        <p:blipFill>
          <a:blip r:embed="rId5"/>
          <a:stretch>
            <a:fillRect/>
          </a:stretch>
        </p:blipFill>
        <p:spPr>
          <a:xfrm>
            <a:off x="7822034" y="4425690"/>
            <a:ext cx="2432309" cy="2432309"/>
          </a:xfrm>
          <a:prstGeom prst="rect">
            <a:avLst/>
          </a:prstGeom>
        </p:spPr>
      </p:pic>
      <p:sp>
        <p:nvSpPr>
          <p:cNvPr id="32" name="TextBox 31">
            <a:extLst>
              <a:ext uri="{FF2B5EF4-FFF2-40B4-BE49-F238E27FC236}">
                <a16:creationId xmlns:a16="http://schemas.microsoft.com/office/drawing/2014/main" id="{376D4A2C-CF4F-9FD7-F36E-97D5ABF0EA36}"/>
              </a:ext>
            </a:extLst>
          </p:cNvPr>
          <p:cNvSpPr txBox="1"/>
          <p:nvPr/>
        </p:nvSpPr>
        <p:spPr>
          <a:xfrm>
            <a:off x="4074756" y="3530180"/>
            <a:ext cx="4042488" cy="461665"/>
          </a:xfrm>
          <a:prstGeom prst="rect">
            <a:avLst/>
          </a:prstGeom>
          <a:noFill/>
        </p:spPr>
        <p:txBody>
          <a:bodyPr wrap="square">
            <a:spAutoFit/>
          </a:bodyPr>
          <a:lstStyle/>
          <a:p>
            <a:pPr algn="ctr"/>
            <a:r>
              <a:rPr lang="en-IN" sz="2400" cap="all" dirty="0">
                <a:solidFill>
                  <a:schemeClr val="tx1">
                    <a:lumMod val="75000"/>
                    <a:lumOff val="25000"/>
                  </a:schemeClr>
                </a:solidFill>
                <a:latin typeface="+mj-lt"/>
                <a:ea typeface="+mj-ea"/>
                <a:cs typeface="+mj-cs"/>
              </a:rPr>
              <a:t>Team Members</a:t>
            </a:r>
          </a:p>
        </p:txBody>
      </p:sp>
      <p:pic>
        <p:nvPicPr>
          <p:cNvPr id="49" name="Picture 48">
            <a:extLst>
              <a:ext uri="{FF2B5EF4-FFF2-40B4-BE49-F238E27FC236}">
                <a16:creationId xmlns:a16="http://schemas.microsoft.com/office/drawing/2014/main" id="{7110F56D-A59C-564E-FAD0-C89DFD751339}"/>
              </a:ext>
            </a:extLst>
          </p:cNvPr>
          <p:cNvPicPr>
            <a:picLocks noChangeAspect="1"/>
          </p:cNvPicPr>
          <p:nvPr/>
        </p:nvPicPr>
        <p:blipFill>
          <a:blip r:embed="rId6"/>
          <a:stretch>
            <a:fillRect/>
          </a:stretch>
        </p:blipFill>
        <p:spPr>
          <a:xfrm>
            <a:off x="3878867" y="943895"/>
            <a:ext cx="646275" cy="646275"/>
          </a:xfrm>
          <a:prstGeom prst="rect">
            <a:avLst/>
          </a:prstGeom>
        </p:spPr>
      </p:pic>
      <p:pic>
        <p:nvPicPr>
          <p:cNvPr id="3" name="Picture 2">
            <a:extLst>
              <a:ext uri="{FF2B5EF4-FFF2-40B4-BE49-F238E27FC236}">
                <a16:creationId xmlns:a16="http://schemas.microsoft.com/office/drawing/2014/main" id="{E65603AF-9328-1D01-D89F-A44E8CA4F1D4}"/>
              </a:ext>
            </a:extLst>
          </p:cNvPr>
          <p:cNvPicPr>
            <a:picLocks noChangeAspect="1"/>
          </p:cNvPicPr>
          <p:nvPr/>
        </p:nvPicPr>
        <p:blipFill>
          <a:blip r:embed="rId7"/>
          <a:stretch>
            <a:fillRect/>
          </a:stretch>
        </p:blipFill>
        <p:spPr>
          <a:xfrm>
            <a:off x="450636" y="622360"/>
            <a:ext cx="321535" cy="321535"/>
          </a:xfrm>
          <a:prstGeom prst="rect">
            <a:avLst/>
          </a:prstGeom>
        </p:spPr>
      </p:pic>
      <p:sp>
        <p:nvSpPr>
          <p:cNvPr id="5" name="Title 1">
            <a:extLst>
              <a:ext uri="{FF2B5EF4-FFF2-40B4-BE49-F238E27FC236}">
                <a16:creationId xmlns:a16="http://schemas.microsoft.com/office/drawing/2014/main" id="{6B5A99BE-D121-1F5E-A12D-17231C6F537E}"/>
              </a:ext>
            </a:extLst>
          </p:cNvPr>
          <p:cNvSpPr txBox="1">
            <a:spLocks/>
          </p:cNvSpPr>
          <p:nvPr/>
        </p:nvSpPr>
        <p:spPr>
          <a:xfrm>
            <a:off x="772171" y="697373"/>
            <a:ext cx="1227950" cy="274514"/>
          </a:xfrm>
          <a:prstGeom prst="rect">
            <a:avLst/>
          </a:prstGeom>
        </p:spPr>
        <p:txBody>
          <a:bodyPr vert="horz" lIns="91440" tIns="45720" rIns="91440" bIns="45720" rtlCol="0" anchor="b">
            <a:normAutofit fontScale="475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Team : 06</a:t>
            </a:r>
          </a:p>
        </p:txBody>
      </p:sp>
      <p:pic>
        <p:nvPicPr>
          <p:cNvPr id="7" name="Picture 6">
            <a:extLst>
              <a:ext uri="{FF2B5EF4-FFF2-40B4-BE49-F238E27FC236}">
                <a16:creationId xmlns:a16="http://schemas.microsoft.com/office/drawing/2014/main" id="{0FD6E883-ABB0-ADF0-2564-133C29D391C8}"/>
              </a:ext>
            </a:extLst>
          </p:cNvPr>
          <p:cNvPicPr>
            <a:picLocks noChangeAspect="1"/>
          </p:cNvPicPr>
          <p:nvPr/>
        </p:nvPicPr>
        <p:blipFill>
          <a:blip r:embed="rId8"/>
          <a:stretch>
            <a:fillRect/>
          </a:stretch>
        </p:blipFill>
        <p:spPr>
          <a:xfrm>
            <a:off x="7703794" y="889817"/>
            <a:ext cx="646275" cy="646275"/>
          </a:xfrm>
          <a:prstGeom prst="rect">
            <a:avLst/>
          </a:prstGeom>
        </p:spPr>
      </p:pic>
    </p:spTree>
    <p:extLst>
      <p:ext uri="{BB962C8B-B14F-4D97-AF65-F5344CB8AC3E}">
        <p14:creationId xmlns:p14="http://schemas.microsoft.com/office/powerpoint/2010/main" val="2267048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FC54D-6726-4502-088E-FBA47CFE6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7597C-31BD-E412-138A-AD5B669949DC}"/>
              </a:ext>
            </a:extLst>
          </p:cNvPr>
          <p:cNvSpPr>
            <a:spLocks noGrp="1"/>
          </p:cNvSpPr>
          <p:nvPr>
            <p:ph type="title"/>
          </p:nvPr>
        </p:nvSpPr>
        <p:spPr>
          <a:xfrm>
            <a:off x="581192" y="729715"/>
            <a:ext cx="11029616" cy="541629"/>
          </a:xfrm>
        </p:spPr>
        <p:txBody>
          <a:bodyPr>
            <a:noAutofit/>
          </a:bodyPr>
          <a:lstStyle/>
          <a:p>
            <a:pPr algn="ctr"/>
            <a:r>
              <a:rPr lang="en-IN" dirty="0"/>
              <a:t>Objective of Milestone 4</a:t>
            </a:r>
            <a:endParaRPr lang="en-IN" b="1" dirty="0"/>
          </a:p>
        </p:txBody>
      </p:sp>
      <p:sp>
        <p:nvSpPr>
          <p:cNvPr id="8" name="TextBox 7">
            <a:extLst>
              <a:ext uri="{FF2B5EF4-FFF2-40B4-BE49-F238E27FC236}">
                <a16:creationId xmlns:a16="http://schemas.microsoft.com/office/drawing/2014/main" id="{16D92CB1-097B-D259-5D1E-677A3B6EE0CC}"/>
              </a:ext>
            </a:extLst>
          </p:cNvPr>
          <p:cNvSpPr txBox="1"/>
          <p:nvPr/>
        </p:nvSpPr>
        <p:spPr>
          <a:xfrm>
            <a:off x="581189" y="2659903"/>
            <a:ext cx="11029618"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We processed 44,000 orders across 8,673 customers and average review is 3.63.</a:t>
            </a:r>
          </a:p>
          <a:p>
            <a:endParaRPr lang="en-IN"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Segmentation objective : identify “Loyal customers”, “Critics”, and “Silent Users” and make segments actionable.</a:t>
            </a:r>
          </a:p>
          <a:p>
            <a:endParaRPr lang="en-US"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Deliverable : cluster model + dashboards with slicers for region, customer persona, and cuisine popularity.</a:t>
            </a:r>
          </a:p>
          <a:p>
            <a:endParaRPr lang="en-US" b="1" dirty="0">
              <a:latin typeface="Poppins Medium" panose="00000600000000000000" pitchFamily="2" charset="0"/>
              <a:cs typeface="Poppins Medium" panose="00000600000000000000" pitchFamily="2" charset="0"/>
            </a:endParaRPr>
          </a:p>
          <a:p>
            <a:r>
              <a:rPr lang="en-IN" b="1" dirty="0">
                <a:latin typeface="Poppins Medium" panose="00000600000000000000" pitchFamily="2" charset="0"/>
                <a:cs typeface="Poppins Medium" panose="00000600000000000000" pitchFamily="2" charset="0"/>
              </a:rPr>
              <a:t>Power BI KPIs :</a:t>
            </a:r>
          </a:p>
          <a:p>
            <a:endParaRPr lang="en-US"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Total Orders Processed : 44,000</a:t>
            </a:r>
          </a:p>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Distinct Customers : 8,673</a:t>
            </a:r>
          </a:p>
          <a:p>
            <a:pPr marL="285750" indent="-285750">
              <a:buFont typeface="Wingdings" panose="05000000000000000000" pitchFamily="2" charset="2"/>
              <a:buChar char="ü"/>
            </a:pPr>
            <a:r>
              <a:rPr lang="en-US" dirty="0">
                <a:latin typeface="Poppins Medium" panose="00000600000000000000" pitchFamily="2" charset="0"/>
                <a:cs typeface="Poppins Medium" panose="00000600000000000000" pitchFamily="2" charset="0"/>
              </a:rPr>
              <a:t>Nearly every order has a customer review.</a:t>
            </a:r>
          </a:p>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Average Review Score : 3.63</a:t>
            </a:r>
            <a:endParaRPr lang="en-US" dirty="0">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A446B4F3-FA7D-EFAA-E749-AC4609AB2460}"/>
              </a:ext>
            </a:extLst>
          </p:cNvPr>
          <p:cNvSpPr txBox="1"/>
          <p:nvPr/>
        </p:nvSpPr>
        <p:spPr>
          <a:xfrm>
            <a:off x="581189" y="2093021"/>
            <a:ext cx="11029618" cy="369332"/>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Objective : </a:t>
            </a:r>
            <a:r>
              <a:rPr lang="en-US" dirty="0">
                <a:latin typeface="Poppins Medium" panose="00000600000000000000" pitchFamily="2" charset="0"/>
                <a:cs typeface="Poppins Medium" panose="00000600000000000000" pitchFamily="2" charset="0"/>
              </a:rPr>
              <a:t>While stable, 3.63 is the most critical metric that needs improvement.</a:t>
            </a:r>
            <a:endParaRPr lang="en-IN" dirty="0">
              <a:latin typeface="Poppins Medium" panose="00000600000000000000" pitchFamily="2" charset="0"/>
              <a:cs typeface="Poppins Medium" panose="00000600000000000000" pitchFamily="2" charset="0"/>
            </a:endParaRPr>
          </a:p>
        </p:txBody>
      </p:sp>
      <p:sp>
        <p:nvSpPr>
          <p:cNvPr id="21" name="Rectangle 20">
            <a:extLst>
              <a:ext uri="{FF2B5EF4-FFF2-40B4-BE49-F238E27FC236}">
                <a16:creationId xmlns:a16="http://schemas.microsoft.com/office/drawing/2014/main" id="{82FE4341-14F1-665F-B740-CA525E89FE78}"/>
              </a:ext>
            </a:extLst>
          </p:cNvPr>
          <p:cNvSpPr/>
          <p:nvPr/>
        </p:nvSpPr>
        <p:spPr>
          <a:xfrm>
            <a:off x="0" y="1434065"/>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22" name="TextBox 21">
            <a:extLst>
              <a:ext uri="{FF2B5EF4-FFF2-40B4-BE49-F238E27FC236}">
                <a16:creationId xmlns:a16="http://schemas.microsoft.com/office/drawing/2014/main" id="{276367A7-76B3-B5E9-6387-1350D0307B7C}"/>
              </a:ext>
            </a:extLst>
          </p:cNvPr>
          <p:cNvSpPr txBox="1"/>
          <p:nvPr/>
        </p:nvSpPr>
        <p:spPr>
          <a:xfrm>
            <a:off x="3130014" y="1482669"/>
            <a:ext cx="5950634" cy="369332"/>
          </a:xfrm>
          <a:prstGeom prst="rect">
            <a:avLst/>
          </a:prstGeom>
          <a:noFill/>
        </p:spPr>
        <p:txBody>
          <a:bodyPr wrap="square" rtlCol="0">
            <a:spAutoFit/>
          </a:bodyPr>
          <a:lstStyle/>
          <a:p>
            <a:r>
              <a:rPr lang="en-IN" b="1" dirty="0">
                <a:latin typeface="Poppins Medium" panose="00000600000000000000" pitchFamily="2" charset="0"/>
                <a:cs typeface="Poppins Medium" panose="00000600000000000000" pitchFamily="2" charset="0"/>
              </a:rPr>
              <a:t>Detailed Analysis : The Story Behind the Numbers</a:t>
            </a:r>
            <a:endParaRPr lang="en-IN" dirty="0">
              <a:latin typeface="Poppins Medium" panose="00000600000000000000" pitchFamily="2" charset="0"/>
              <a:cs typeface="Poppins Medium" panose="00000600000000000000" pitchFamily="2" charset="0"/>
            </a:endParaRPr>
          </a:p>
        </p:txBody>
      </p:sp>
      <p:pic>
        <p:nvPicPr>
          <p:cNvPr id="28" name="Picture 27">
            <a:extLst>
              <a:ext uri="{FF2B5EF4-FFF2-40B4-BE49-F238E27FC236}">
                <a16:creationId xmlns:a16="http://schemas.microsoft.com/office/drawing/2014/main" id="{ED263234-90FE-31FE-0FFD-7DC33914FC46}"/>
              </a:ext>
            </a:extLst>
          </p:cNvPr>
          <p:cNvPicPr>
            <a:picLocks noChangeAspect="1"/>
          </p:cNvPicPr>
          <p:nvPr/>
        </p:nvPicPr>
        <p:blipFill>
          <a:blip r:embed="rId2"/>
          <a:stretch>
            <a:fillRect/>
          </a:stretch>
        </p:blipFill>
        <p:spPr>
          <a:xfrm>
            <a:off x="3251968" y="769639"/>
            <a:ext cx="505261" cy="505261"/>
          </a:xfrm>
          <a:prstGeom prst="rect">
            <a:avLst/>
          </a:prstGeom>
        </p:spPr>
      </p:pic>
      <p:pic>
        <p:nvPicPr>
          <p:cNvPr id="14" name="Picture 13">
            <a:extLst>
              <a:ext uri="{FF2B5EF4-FFF2-40B4-BE49-F238E27FC236}">
                <a16:creationId xmlns:a16="http://schemas.microsoft.com/office/drawing/2014/main" id="{5FDAF7F1-BBA1-680B-650F-B8CD368735DD}"/>
              </a:ext>
            </a:extLst>
          </p:cNvPr>
          <p:cNvPicPr>
            <a:picLocks noChangeAspect="1"/>
          </p:cNvPicPr>
          <p:nvPr/>
        </p:nvPicPr>
        <p:blipFill>
          <a:blip r:embed="rId3"/>
          <a:stretch>
            <a:fillRect/>
          </a:stretch>
        </p:blipFill>
        <p:spPr>
          <a:xfrm>
            <a:off x="5492263" y="4497097"/>
            <a:ext cx="4606758" cy="1087077"/>
          </a:xfrm>
          <a:prstGeom prst="rect">
            <a:avLst/>
          </a:prstGeom>
        </p:spPr>
      </p:pic>
      <p:pic>
        <p:nvPicPr>
          <p:cNvPr id="16" name="Picture 15">
            <a:extLst>
              <a:ext uri="{FF2B5EF4-FFF2-40B4-BE49-F238E27FC236}">
                <a16:creationId xmlns:a16="http://schemas.microsoft.com/office/drawing/2014/main" id="{E073F0DB-2BD8-81B4-BEA1-264DE63C2EF3}"/>
              </a:ext>
            </a:extLst>
          </p:cNvPr>
          <p:cNvPicPr>
            <a:picLocks noChangeAspect="1"/>
          </p:cNvPicPr>
          <p:nvPr/>
        </p:nvPicPr>
        <p:blipFill>
          <a:blip r:embed="rId4"/>
          <a:stretch>
            <a:fillRect/>
          </a:stretch>
        </p:blipFill>
        <p:spPr>
          <a:xfrm>
            <a:off x="7781223" y="5699376"/>
            <a:ext cx="3829584" cy="1038370"/>
          </a:xfrm>
          <a:prstGeom prst="rect">
            <a:avLst/>
          </a:prstGeom>
        </p:spPr>
      </p:pic>
    </p:spTree>
    <p:extLst>
      <p:ext uri="{BB962C8B-B14F-4D97-AF65-F5344CB8AC3E}">
        <p14:creationId xmlns:p14="http://schemas.microsoft.com/office/powerpoint/2010/main" val="206990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D113B-A578-8E2F-6273-1656C2DCB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9CAB0B-5F69-290A-C58C-B40E9AE4BE7D}"/>
              </a:ext>
            </a:extLst>
          </p:cNvPr>
          <p:cNvSpPr>
            <a:spLocks noGrp="1"/>
          </p:cNvSpPr>
          <p:nvPr>
            <p:ph type="title"/>
          </p:nvPr>
        </p:nvSpPr>
        <p:spPr>
          <a:xfrm>
            <a:off x="581191" y="729714"/>
            <a:ext cx="11029616" cy="541629"/>
          </a:xfrm>
        </p:spPr>
        <p:txBody>
          <a:bodyPr>
            <a:noAutofit/>
          </a:bodyPr>
          <a:lstStyle/>
          <a:p>
            <a:pPr algn="ctr"/>
            <a:r>
              <a:rPr lang="en-IN" dirty="0"/>
              <a:t>Parameters Used for Segmentation</a:t>
            </a:r>
            <a:endParaRPr lang="en-IN" b="1" dirty="0"/>
          </a:p>
        </p:txBody>
      </p:sp>
      <p:sp>
        <p:nvSpPr>
          <p:cNvPr id="8" name="TextBox 7">
            <a:extLst>
              <a:ext uri="{FF2B5EF4-FFF2-40B4-BE49-F238E27FC236}">
                <a16:creationId xmlns:a16="http://schemas.microsoft.com/office/drawing/2014/main" id="{BC6D4ACF-0831-E796-9655-74A1F99653A4}"/>
              </a:ext>
            </a:extLst>
          </p:cNvPr>
          <p:cNvSpPr txBox="1"/>
          <p:nvPr/>
        </p:nvSpPr>
        <p:spPr>
          <a:xfrm>
            <a:off x="575004" y="5457536"/>
            <a:ext cx="11029618" cy="1200329"/>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Poppins Medium" panose="00000600000000000000" pitchFamily="2" charset="0"/>
                <a:cs typeface="Poppins Medium" panose="00000600000000000000" pitchFamily="2" charset="0"/>
              </a:rPr>
              <a:t>The donut chart on the left shows our customer breakdown. While we've identified 'Premium Diners' and 'Value Seekers’, It's clear that the vast majority of our user base—over 80%—falls into a general 'Other' category. This indicates a massive opportunity to further analyses this group and create more targeted marketing strategies.</a:t>
            </a:r>
            <a:endParaRPr lang="en-US" dirty="0">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6D6DEEAE-75E3-21DE-7409-3F0918AC139C}"/>
              </a:ext>
            </a:extLst>
          </p:cNvPr>
          <p:cNvSpPr txBox="1"/>
          <p:nvPr/>
        </p:nvSpPr>
        <p:spPr>
          <a:xfrm>
            <a:off x="575004" y="1925531"/>
            <a:ext cx="11029618" cy="1200329"/>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Key Insights : </a:t>
            </a:r>
          </a:p>
          <a:p>
            <a:endParaRPr lang="en-US"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US" dirty="0">
                <a:latin typeface="Poppins Medium" panose="00000600000000000000" pitchFamily="2" charset="0"/>
                <a:cs typeface="Poppins Medium" panose="00000600000000000000" pitchFamily="2" charset="0"/>
              </a:rPr>
              <a:t>Data sources : Orders table, Reviews, Customer profile (age, region, channel), Product metadata (cuisine, price)</a:t>
            </a:r>
            <a:endParaRPr lang="en-IN" dirty="0">
              <a:latin typeface="Poppins Medium" panose="00000600000000000000" pitchFamily="2" charset="0"/>
              <a:cs typeface="Poppins Medium" panose="00000600000000000000" pitchFamily="2" charset="0"/>
            </a:endParaRPr>
          </a:p>
        </p:txBody>
      </p:sp>
      <p:sp>
        <p:nvSpPr>
          <p:cNvPr id="13" name="Rectangle 12">
            <a:extLst>
              <a:ext uri="{FF2B5EF4-FFF2-40B4-BE49-F238E27FC236}">
                <a16:creationId xmlns:a16="http://schemas.microsoft.com/office/drawing/2014/main" id="{94CD89DB-B8CE-447C-742D-57F03E14DB8E}"/>
              </a:ext>
            </a:extLst>
          </p:cNvPr>
          <p:cNvSpPr/>
          <p:nvPr/>
        </p:nvSpPr>
        <p:spPr>
          <a:xfrm>
            <a:off x="0" y="1400464"/>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14" name="TextBox 13">
            <a:extLst>
              <a:ext uri="{FF2B5EF4-FFF2-40B4-BE49-F238E27FC236}">
                <a16:creationId xmlns:a16="http://schemas.microsoft.com/office/drawing/2014/main" id="{2C5B9E34-C9E7-3E0A-EEB0-6960B49D1374}"/>
              </a:ext>
            </a:extLst>
          </p:cNvPr>
          <p:cNvSpPr txBox="1"/>
          <p:nvPr/>
        </p:nvSpPr>
        <p:spPr>
          <a:xfrm>
            <a:off x="3120683" y="1430406"/>
            <a:ext cx="5950634" cy="400110"/>
          </a:xfrm>
          <a:prstGeom prst="rect">
            <a:avLst/>
          </a:prstGeom>
          <a:noFill/>
        </p:spPr>
        <p:txBody>
          <a:bodyPr wrap="square" rtlCol="0">
            <a:spAutoFit/>
          </a:bodyPr>
          <a:lstStyle/>
          <a:p>
            <a:r>
              <a:rPr lang="en-US" sz="2000" b="1" dirty="0">
                <a:latin typeface="Poppins Medium" panose="00000600000000000000" pitchFamily="2" charset="0"/>
                <a:cs typeface="Poppins Medium" panose="00000600000000000000" pitchFamily="2" charset="0"/>
              </a:rPr>
              <a:t>Data Inputs and Segmentation Parameters</a:t>
            </a:r>
            <a:endParaRPr lang="en-IN" sz="2000" b="1" dirty="0">
              <a:latin typeface="Poppins Medium" panose="00000600000000000000" pitchFamily="2" charset="0"/>
              <a:cs typeface="Poppins Medium" panose="00000600000000000000" pitchFamily="2" charset="0"/>
            </a:endParaRPr>
          </a:p>
        </p:txBody>
      </p:sp>
      <p:pic>
        <p:nvPicPr>
          <p:cNvPr id="18" name="Picture 17">
            <a:extLst>
              <a:ext uri="{FF2B5EF4-FFF2-40B4-BE49-F238E27FC236}">
                <a16:creationId xmlns:a16="http://schemas.microsoft.com/office/drawing/2014/main" id="{FD7CC259-2F49-99B6-5496-2A5553C7F472}"/>
              </a:ext>
            </a:extLst>
          </p:cNvPr>
          <p:cNvPicPr>
            <a:picLocks noChangeAspect="1"/>
          </p:cNvPicPr>
          <p:nvPr/>
        </p:nvPicPr>
        <p:blipFill>
          <a:blip r:embed="rId2"/>
          <a:stretch>
            <a:fillRect/>
          </a:stretch>
        </p:blipFill>
        <p:spPr>
          <a:xfrm>
            <a:off x="2248100" y="737603"/>
            <a:ext cx="533740" cy="533740"/>
          </a:xfrm>
          <a:prstGeom prst="rect">
            <a:avLst/>
          </a:prstGeom>
        </p:spPr>
      </p:pic>
      <p:pic>
        <p:nvPicPr>
          <p:cNvPr id="3" name="Picture 2">
            <a:extLst>
              <a:ext uri="{FF2B5EF4-FFF2-40B4-BE49-F238E27FC236}">
                <a16:creationId xmlns:a16="http://schemas.microsoft.com/office/drawing/2014/main" id="{9D0D754D-A5DE-74F4-B1FC-79546D8E0C7D}"/>
              </a:ext>
            </a:extLst>
          </p:cNvPr>
          <p:cNvPicPr>
            <a:picLocks noChangeAspect="1"/>
          </p:cNvPicPr>
          <p:nvPr/>
        </p:nvPicPr>
        <p:blipFill>
          <a:blip r:embed="rId3"/>
          <a:stretch>
            <a:fillRect/>
          </a:stretch>
        </p:blipFill>
        <p:spPr>
          <a:xfrm>
            <a:off x="7093876" y="3009424"/>
            <a:ext cx="3954881" cy="2305536"/>
          </a:xfrm>
          <a:prstGeom prst="rect">
            <a:avLst/>
          </a:prstGeom>
        </p:spPr>
      </p:pic>
      <p:sp>
        <p:nvSpPr>
          <p:cNvPr id="9" name="TextBox 8">
            <a:extLst>
              <a:ext uri="{FF2B5EF4-FFF2-40B4-BE49-F238E27FC236}">
                <a16:creationId xmlns:a16="http://schemas.microsoft.com/office/drawing/2014/main" id="{B4164CEE-3CBF-D3AC-32E2-FFC191259DA4}"/>
              </a:ext>
            </a:extLst>
          </p:cNvPr>
          <p:cNvSpPr txBox="1"/>
          <p:nvPr/>
        </p:nvSpPr>
        <p:spPr>
          <a:xfrm>
            <a:off x="575004" y="3268436"/>
            <a:ext cx="5906277" cy="1754326"/>
          </a:xfrm>
          <a:prstGeom prst="rect">
            <a:avLst/>
          </a:prstGeom>
          <a:noFill/>
        </p:spPr>
        <p:txBody>
          <a:bodyPr wrap="square" rtlCol="0">
            <a:spAutoFit/>
          </a:bodyPr>
          <a:lstStyle/>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Donut chart shows customer breakdown by segment.</a:t>
            </a: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Identified segments: Premium Diners and Value Seekers.</a:t>
            </a:r>
          </a:p>
          <a:p>
            <a:pPr marL="285750" indent="-285750">
              <a:buFont typeface="Courier New" panose="02070309020205020404" pitchFamily="49" charset="0"/>
              <a:buChar char="o"/>
            </a:pPr>
            <a:r>
              <a:rPr lang="en-US" dirty="0">
                <a:latin typeface="Poppins Medium" panose="00000600000000000000" pitchFamily="2" charset="0"/>
                <a:cs typeface="Poppins Medium" panose="00000600000000000000" pitchFamily="2" charset="0"/>
              </a:rPr>
              <a:t>Over 80% of customers fall into the “Other” category.</a:t>
            </a:r>
            <a:endParaRPr lang="en-IN"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984894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E033C-395E-9622-A4EE-556E3F1CF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A9BD95-F79A-26F2-6C85-28E72DF6D53F}"/>
              </a:ext>
            </a:extLst>
          </p:cNvPr>
          <p:cNvSpPr>
            <a:spLocks noGrp="1"/>
          </p:cNvSpPr>
          <p:nvPr>
            <p:ph type="title"/>
          </p:nvPr>
        </p:nvSpPr>
        <p:spPr>
          <a:xfrm>
            <a:off x="581191" y="729714"/>
            <a:ext cx="11029616" cy="541629"/>
          </a:xfrm>
        </p:spPr>
        <p:txBody>
          <a:bodyPr>
            <a:noAutofit/>
          </a:bodyPr>
          <a:lstStyle/>
          <a:p>
            <a:pPr algn="ctr"/>
            <a:r>
              <a:rPr lang="en-IN" b="1" dirty="0"/>
              <a:t>Operational Performance</a:t>
            </a:r>
          </a:p>
        </p:txBody>
      </p:sp>
      <p:sp>
        <p:nvSpPr>
          <p:cNvPr id="8" name="TextBox 7">
            <a:extLst>
              <a:ext uri="{FF2B5EF4-FFF2-40B4-BE49-F238E27FC236}">
                <a16:creationId xmlns:a16="http://schemas.microsoft.com/office/drawing/2014/main" id="{35B14DE1-7FF4-D821-3D08-CC2EDCFDD44E}"/>
              </a:ext>
            </a:extLst>
          </p:cNvPr>
          <p:cNvSpPr txBox="1"/>
          <p:nvPr/>
        </p:nvSpPr>
        <p:spPr>
          <a:xfrm>
            <a:off x="575004" y="3199525"/>
            <a:ext cx="11029618" cy="1477328"/>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More critically, the Delivery Time by City chart, which is sorted by longest time, highlights our biggest challenge. Kolkata and Chennai have the slowest delivery times at 68 and 59 minutes, respectively. This is significantly longer than our best-performing cities like Surat (48 minutes) and needs to be our top operational priority.</a:t>
            </a:r>
          </a:p>
          <a:p>
            <a:pPr marL="285750" indent="-285750">
              <a:buFont typeface="Wingdings" panose="05000000000000000000" pitchFamily="2" charset="2"/>
              <a:buChar char="Ø"/>
            </a:pPr>
            <a:endParaRPr lang="en-US" dirty="0">
              <a:latin typeface="Poppins Medium" panose="00000600000000000000" pitchFamily="2" charset="0"/>
              <a:cs typeface="Poppins Medium" panose="00000600000000000000" pitchFamily="2" charset="0"/>
            </a:endParaRPr>
          </a:p>
        </p:txBody>
      </p:sp>
      <p:sp>
        <p:nvSpPr>
          <p:cNvPr id="4" name="TextBox 3">
            <a:extLst>
              <a:ext uri="{FF2B5EF4-FFF2-40B4-BE49-F238E27FC236}">
                <a16:creationId xmlns:a16="http://schemas.microsoft.com/office/drawing/2014/main" id="{9188395D-6CC4-7859-4191-6C717CCDD531}"/>
              </a:ext>
            </a:extLst>
          </p:cNvPr>
          <p:cNvSpPr txBox="1"/>
          <p:nvPr/>
        </p:nvSpPr>
        <p:spPr>
          <a:xfrm>
            <a:off x="575004" y="1925531"/>
            <a:ext cx="11029618" cy="1477328"/>
          </a:xfrm>
          <a:prstGeom prst="rect">
            <a:avLst/>
          </a:prstGeom>
          <a:noFill/>
        </p:spPr>
        <p:txBody>
          <a:bodyPr wrap="square" rtlCol="0">
            <a:spAutoFit/>
          </a:bodyPr>
          <a:lstStyle/>
          <a:p>
            <a:r>
              <a:rPr lang="en-US" b="1" dirty="0">
                <a:latin typeface="Poppins Medium" panose="00000600000000000000" pitchFamily="2" charset="0"/>
                <a:cs typeface="Poppins Medium" panose="00000600000000000000" pitchFamily="2" charset="0"/>
              </a:rPr>
              <a:t>Key Insights : </a:t>
            </a:r>
            <a:r>
              <a:rPr lang="en-IN" dirty="0">
                <a:latin typeface="Poppins Medium" panose="00000600000000000000" pitchFamily="2" charset="0"/>
                <a:cs typeface="Poppins Medium" panose="00000600000000000000" pitchFamily="2" charset="0"/>
              </a:rPr>
              <a:t>The bar charts at the bottom reveals our operational realities.</a:t>
            </a:r>
            <a:endParaRPr lang="en-US" dirty="0">
              <a:latin typeface="Poppins Medium" panose="00000600000000000000" pitchFamily="2" charset="0"/>
              <a:cs typeface="Poppins Medium" panose="00000600000000000000" pitchFamily="2" charset="0"/>
            </a:endParaRPr>
          </a:p>
          <a:p>
            <a:endParaRPr lang="en-US" b="1" dirty="0">
              <a:latin typeface="Poppins Medium" panose="00000600000000000000" pitchFamily="2" charset="0"/>
              <a:cs typeface="Poppins Medium" panose="00000600000000000000" pitchFamily="2" charset="0"/>
            </a:endParaRPr>
          </a:p>
          <a:p>
            <a:pPr marL="285750" indent="-285750">
              <a:buFont typeface="Wingdings" panose="05000000000000000000" pitchFamily="2" charset="2"/>
              <a:buChar char="Ø"/>
            </a:pPr>
            <a:r>
              <a:rPr lang="en-IN" dirty="0">
                <a:latin typeface="Poppins Medium" panose="00000600000000000000" pitchFamily="2" charset="0"/>
                <a:cs typeface="Poppins Medium" panose="00000600000000000000" pitchFamily="2" charset="0"/>
              </a:rPr>
              <a:t>By Food Type, Chinese cuisine is the clear driver of order volume, which tells us where our core demand lies.</a:t>
            </a:r>
          </a:p>
          <a:p>
            <a:pPr marL="285750" indent="-285750">
              <a:buFont typeface="Wingdings" panose="05000000000000000000" pitchFamily="2" charset="2"/>
              <a:buChar char="Ø"/>
            </a:pPr>
            <a:endParaRPr lang="en-IN" dirty="0">
              <a:latin typeface="Poppins Medium" panose="00000600000000000000" pitchFamily="2" charset="0"/>
              <a:cs typeface="Poppins Medium" panose="00000600000000000000" pitchFamily="2" charset="0"/>
            </a:endParaRPr>
          </a:p>
        </p:txBody>
      </p:sp>
      <p:sp>
        <p:nvSpPr>
          <p:cNvPr id="13" name="Rectangle 12">
            <a:extLst>
              <a:ext uri="{FF2B5EF4-FFF2-40B4-BE49-F238E27FC236}">
                <a16:creationId xmlns:a16="http://schemas.microsoft.com/office/drawing/2014/main" id="{5400D32A-5029-D46D-D4F4-67C56F7B812F}"/>
              </a:ext>
            </a:extLst>
          </p:cNvPr>
          <p:cNvSpPr/>
          <p:nvPr/>
        </p:nvSpPr>
        <p:spPr>
          <a:xfrm>
            <a:off x="0" y="1400464"/>
            <a:ext cx="12192000" cy="45013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solidFill>
                <a:schemeClr val="tx1"/>
              </a:solidFill>
              <a:latin typeface="Poppins Medium" panose="00000600000000000000" pitchFamily="2" charset="0"/>
              <a:cs typeface="Poppins Medium" panose="00000600000000000000" pitchFamily="2" charset="0"/>
            </a:endParaRPr>
          </a:p>
        </p:txBody>
      </p:sp>
      <p:sp>
        <p:nvSpPr>
          <p:cNvPr id="14" name="TextBox 13">
            <a:extLst>
              <a:ext uri="{FF2B5EF4-FFF2-40B4-BE49-F238E27FC236}">
                <a16:creationId xmlns:a16="http://schemas.microsoft.com/office/drawing/2014/main" id="{CB0BB31F-42F0-E036-FD77-936591940E71}"/>
              </a:ext>
            </a:extLst>
          </p:cNvPr>
          <p:cNvSpPr txBox="1"/>
          <p:nvPr/>
        </p:nvSpPr>
        <p:spPr>
          <a:xfrm>
            <a:off x="3120683" y="1430406"/>
            <a:ext cx="5950634" cy="400110"/>
          </a:xfrm>
          <a:prstGeom prst="rect">
            <a:avLst/>
          </a:prstGeom>
          <a:noFill/>
        </p:spPr>
        <p:txBody>
          <a:bodyPr wrap="square" rtlCol="0">
            <a:spAutoFit/>
          </a:bodyPr>
          <a:lstStyle/>
          <a:p>
            <a:pPr algn="ctr"/>
            <a:r>
              <a:rPr lang="en-IN" sz="2000" b="1" dirty="0">
                <a:latin typeface="Poppins Medium" panose="00000600000000000000" pitchFamily="2" charset="0"/>
                <a:cs typeface="Poppins Medium" panose="00000600000000000000" pitchFamily="2" charset="0"/>
              </a:rPr>
              <a:t>The What and Where</a:t>
            </a:r>
            <a:endParaRPr lang="en-IN" sz="2400" b="1" dirty="0">
              <a:latin typeface="Poppins Medium" panose="00000600000000000000" pitchFamily="2" charset="0"/>
              <a:cs typeface="Poppins Medium" panose="00000600000000000000" pitchFamily="2" charset="0"/>
            </a:endParaRPr>
          </a:p>
        </p:txBody>
      </p:sp>
      <p:pic>
        <p:nvPicPr>
          <p:cNvPr id="18" name="Picture 17">
            <a:extLst>
              <a:ext uri="{FF2B5EF4-FFF2-40B4-BE49-F238E27FC236}">
                <a16:creationId xmlns:a16="http://schemas.microsoft.com/office/drawing/2014/main" id="{FADF0E2C-53CE-0285-EDA9-199E06BF657F}"/>
              </a:ext>
            </a:extLst>
          </p:cNvPr>
          <p:cNvPicPr>
            <a:picLocks noChangeAspect="1"/>
          </p:cNvPicPr>
          <p:nvPr/>
        </p:nvPicPr>
        <p:blipFill>
          <a:blip r:embed="rId2"/>
          <a:stretch>
            <a:fillRect/>
          </a:stretch>
        </p:blipFill>
        <p:spPr>
          <a:xfrm>
            <a:off x="3031871" y="767545"/>
            <a:ext cx="533740" cy="533740"/>
          </a:xfrm>
          <a:prstGeom prst="rect">
            <a:avLst/>
          </a:prstGeom>
        </p:spPr>
      </p:pic>
      <p:pic>
        <p:nvPicPr>
          <p:cNvPr id="6" name="Picture 5">
            <a:extLst>
              <a:ext uri="{FF2B5EF4-FFF2-40B4-BE49-F238E27FC236}">
                <a16:creationId xmlns:a16="http://schemas.microsoft.com/office/drawing/2014/main" id="{994D79B1-0E4B-CA36-05B6-DE4A6CB27E5A}"/>
              </a:ext>
            </a:extLst>
          </p:cNvPr>
          <p:cNvPicPr>
            <a:picLocks noChangeAspect="1"/>
          </p:cNvPicPr>
          <p:nvPr/>
        </p:nvPicPr>
        <p:blipFill>
          <a:blip r:embed="rId3"/>
          <a:stretch>
            <a:fillRect/>
          </a:stretch>
        </p:blipFill>
        <p:spPr>
          <a:xfrm>
            <a:off x="7788565" y="4284352"/>
            <a:ext cx="3724795" cy="2114845"/>
          </a:xfrm>
          <a:prstGeom prst="rect">
            <a:avLst/>
          </a:prstGeom>
        </p:spPr>
      </p:pic>
      <p:sp>
        <p:nvSpPr>
          <p:cNvPr id="5" name="TextBox 4">
            <a:extLst>
              <a:ext uri="{FF2B5EF4-FFF2-40B4-BE49-F238E27FC236}">
                <a16:creationId xmlns:a16="http://schemas.microsoft.com/office/drawing/2014/main" id="{89DF7070-07E9-9536-65DC-25A897544A06}"/>
              </a:ext>
            </a:extLst>
          </p:cNvPr>
          <p:cNvSpPr txBox="1"/>
          <p:nvPr/>
        </p:nvSpPr>
        <p:spPr>
          <a:xfrm>
            <a:off x="575004" y="4522363"/>
            <a:ext cx="7122299" cy="1846659"/>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latin typeface="Poppins Medium" panose="00000600000000000000" pitchFamily="2" charset="0"/>
                <a:cs typeface="Poppins Medium" panose="00000600000000000000" pitchFamily="2" charset="0"/>
              </a:rPr>
              <a:t>Bar charts show Operational Performance by Food Type and City.</a:t>
            </a:r>
          </a:p>
          <a:p>
            <a:pPr marL="285750" indent="-285750">
              <a:buFont typeface="Wingdings" panose="05000000000000000000" pitchFamily="2" charset="2"/>
              <a:buChar char="ü"/>
            </a:pPr>
            <a:r>
              <a:rPr lang="en-US" sz="1600" dirty="0">
                <a:latin typeface="Poppins Medium" panose="00000600000000000000" pitchFamily="2" charset="0"/>
                <a:cs typeface="Poppins Medium" panose="00000600000000000000" pitchFamily="2" charset="0"/>
              </a:rPr>
              <a:t>Chinese cuisine drives the highest order volume.</a:t>
            </a:r>
          </a:p>
          <a:p>
            <a:pPr marL="285750" indent="-285750">
              <a:buFont typeface="Wingdings" panose="05000000000000000000" pitchFamily="2" charset="2"/>
              <a:buChar char="ü"/>
            </a:pPr>
            <a:r>
              <a:rPr lang="en-US" sz="1600" dirty="0">
                <a:latin typeface="Poppins Medium" panose="00000600000000000000" pitchFamily="2" charset="0"/>
                <a:cs typeface="Poppins Medium" panose="00000600000000000000" pitchFamily="2" charset="0"/>
              </a:rPr>
              <a:t>Delivery Time by City (sorted longest to shortest): 			</a:t>
            </a:r>
            <a:r>
              <a:rPr lang="en-IN" sz="1600" dirty="0">
                <a:latin typeface="Poppins Medium" panose="00000600000000000000" pitchFamily="2" charset="0"/>
                <a:cs typeface="Poppins Medium" panose="00000600000000000000" pitchFamily="2" charset="0"/>
              </a:rPr>
              <a:t>Kolkata – 68 minutes</a:t>
            </a:r>
          </a:p>
          <a:p>
            <a:r>
              <a:rPr lang="en-IN" sz="1600" dirty="0">
                <a:latin typeface="Poppins Medium" panose="00000600000000000000" pitchFamily="2" charset="0"/>
                <a:cs typeface="Poppins Medium" panose="00000600000000000000" pitchFamily="2" charset="0"/>
              </a:rPr>
              <a:t>	Chennai – 59 minutes</a:t>
            </a:r>
          </a:p>
          <a:p>
            <a:r>
              <a:rPr lang="en-IN" sz="1600" dirty="0">
                <a:latin typeface="Poppins Medium" panose="00000600000000000000" pitchFamily="2" charset="0"/>
                <a:cs typeface="Poppins Medium" panose="00000600000000000000" pitchFamily="2" charset="0"/>
              </a:rPr>
              <a:t>	Surat – 48 minutes (best performing)</a:t>
            </a:r>
          </a:p>
        </p:txBody>
      </p:sp>
    </p:spTree>
    <p:extLst>
      <p:ext uri="{BB962C8B-B14F-4D97-AF65-F5344CB8AC3E}">
        <p14:creationId xmlns:p14="http://schemas.microsoft.com/office/powerpoint/2010/main" val="292612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{0BD6B411-DC5F-40FE-9B12-29685AD5A1B4}tf56535239_win32</Template>
  <TotalTime>2106</TotalTime>
  <Words>1440</Words>
  <Application>Microsoft Office PowerPoint</Application>
  <PresentationFormat>Widescreen</PresentationFormat>
  <Paragraphs>111</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Calibri</vt:lpstr>
      <vt:lpstr>Courier New</vt:lpstr>
      <vt:lpstr>Franklin Gothic Book</vt:lpstr>
      <vt:lpstr>Franklin Gothic Demi</vt:lpstr>
      <vt:lpstr>Montserrat ExtraBold</vt:lpstr>
      <vt:lpstr>Poppins Medium</vt:lpstr>
      <vt:lpstr>Wingdings</vt:lpstr>
      <vt:lpstr>Wingdings 2</vt:lpstr>
      <vt:lpstr>DividendVTI</vt:lpstr>
      <vt:lpstr>Team : 06</vt:lpstr>
      <vt:lpstr>Team Members</vt:lpstr>
      <vt:lpstr>Project Introduction</vt:lpstr>
      <vt:lpstr>Project Overview</vt:lpstr>
      <vt:lpstr>Key Features</vt:lpstr>
      <vt:lpstr>Milestones</vt:lpstr>
      <vt:lpstr>Objective of Milestone 4</vt:lpstr>
      <vt:lpstr>Parameters Used for Segmentation</vt:lpstr>
      <vt:lpstr>Operational Performance</vt:lpstr>
      <vt:lpstr>The Average Review Trend</vt:lpstr>
      <vt:lpstr>Conclusion &amp; Actionable Insights</vt:lpstr>
      <vt:lpstr>Executive Summary</vt:lpstr>
      <vt:lpstr>The Detailed Walkthrough </vt:lpstr>
      <vt:lpstr>The Detailed Walkthrough </vt:lpstr>
      <vt:lpstr>Final Conclusion &amp; Actionable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sanskar choudhari</dc:creator>
  <cp:lastModifiedBy>sanskar choudhari</cp:lastModifiedBy>
  <cp:revision>3</cp:revision>
  <dcterms:created xsi:type="dcterms:W3CDTF">2025-08-29T05:33:12Z</dcterms:created>
  <dcterms:modified xsi:type="dcterms:W3CDTF">2025-10-10T11:36:49Z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